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6858000" cx="12192000"/>
  <p:notesSz cx="6858000" cy="1857375"/>
  <p:embeddedFontLst>
    <p:embeddedFont>
      <p:font typeface="IBM Plex Mono SemiBold"/>
      <p:regular r:id="rId55"/>
      <p:bold r:id="rId56"/>
      <p:italic r:id="rId57"/>
      <p:boldItalic r:id="rId58"/>
    </p:embeddedFont>
    <p:embeddedFont>
      <p:font typeface="IBM Plex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67F3B1-2382-441C-A91A-5594DEE6AEAD}">
  <a:tblStyle styleId="{9F67F3B1-2382-441C-A91A-5594DEE6AE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FA04A7A-65E4-4B7A-8DEF-B679A380D06F}"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Calibri"/>
          <a:ea typeface="Calibri"/>
          <a:cs typeface="Calibri"/>
        </a:font>
        <a:schemeClr val="lt1"/>
      </a:tcTxStyle>
      <a:tcStyle>
        <a:fill>
          <a:solidFill>
            <a:schemeClr val="accent3"/>
          </a:solidFill>
        </a:fill>
      </a:tcStyle>
    </a:lastCol>
    <a:firstCol>
      <a:tcTxStyle b="on" i="off">
        <a:font>
          <a:latin typeface="Calibri"/>
          <a:ea typeface="Calibri"/>
          <a:cs typeface="Calibri"/>
        </a:font>
        <a:schemeClr val="lt1"/>
      </a:tcTxStyle>
      <a:tcStyle>
        <a:fill>
          <a:solidFill>
            <a:schemeClr val="accent3"/>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 styleId="{AF9A19FD-2751-4773-BC06-4D2F83F555D5}"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BMPlexMono-boldItalic.fntdata"/><Relationship Id="rId61" Type="http://schemas.openxmlformats.org/officeDocument/2006/relationships/font" Target="fonts/IBMPlexMon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Mon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IBMPlexMonoSemiBold-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IBMPlexMonoSemiBold-italic.fntdata"/><Relationship Id="rId12" Type="http://schemas.openxmlformats.org/officeDocument/2006/relationships/slide" Target="slides/slide6.xml"/><Relationship Id="rId56" Type="http://schemas.openxmlformats.org/officeDocument/2006/relationships/font" Target="fonts/IBMPlexMonoSemiBold-bold.fntdata"/><Relationship Id="rId15" Type="http://schemas.openxmlformats.org/officeDocument/2006/relationships/slide" Target="slides/slide9.xml"/><Relationship Id="rId59" Type="http://schemas.openxmlformats.org/officeDocument/2006/relationships/font" Target="fonts/IBMPlexMono-regular.fntdata"/><Relationship Id="rId14" Type="http://schemas.openxmlformats.org/officeDocument/2006/relationships/slide" Target="slides/slide8.xml"/><Relationship Id="rId58" Type="http://schemas.openxmlformats.org/officeDocument/2006/relationships/font" Target="fonts/IBMPlexMonoSemiBol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36e99bd4a8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336e99bd4a8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6e99bd4a8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336e99bd4a8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36e99bd4a8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336e99bd4a8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6e99bd4a8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336e99bd4a8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6e99bd4a8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336e99bd4a8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6e99bd4a8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336e99bd4a8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6e99bd4a8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g336e99bd4a8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59" name="Google Shape;259;g336e99bd4a8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36e99bd4a8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336e99bd4a8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36e99bd4a8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336e99bd4a8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6e99bd4a8_0_167: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336e99bd4a8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36e99bd4a8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336e99bd4a8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36e99bd4a8_0_327: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336e99bd4a8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36e99bd4a8_0_487: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336e99bd4a8_0_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6e99bd4a8_0_567: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336e99bd4a8_0_5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36e99bd4a8_0_647: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336e99bd4a8_0_6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36e99bd4a8_0_884: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336e99bd4a8_0_8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6e99bd4a8_0_963: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336e99bd4a8_0_9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36e99bd4a8_0_1042: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336e99bd4a8_0_10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36e99bd4a8_0_1121: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336e99bd4a8_0_1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6e5ccc870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g336e5ccc870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6e99bd4a8_0_1279: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336e99bd4a8_0_1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36e99bd4a8_0_1359: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336e99bd4a8_0_1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36e99bd4a8_0_1439: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336e99bd4a8_0_14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36e99bd4a8_0_1520: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336e99bd4a8_0_1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36e99bd4a8_0_1600: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336e99bd4a8_0_1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36e99bd4a8_0_1680: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336e99bd4a8_0_16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36e99bd4a8_0_1764: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336e99bd4a8_0_1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6e99bd4a8_0_1851: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336e99bd4a8_0_18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36e5ccc870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336e5ccc870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36e99bd4a8_0_1933: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336e99bd4a8_0_19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36e99bd4a8_0_2013: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336e99bd4a8_0_20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36e99bd4a8_0_2093: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336e99bd4a8_0_20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36e99bd4a8_0_2174: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336e99bd4a8_0_2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36e99bd4a8_0_2254: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336e99bd4a8_0_2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36e99bd4a8_0_2334:notes"/>
          <p:cNvSpPr txBox="1"/>
          <p:nvPr>
            <p:ph idx="1" type="body"/>
          </p:nvPr>
        </p:nvSpPr>
        <p:spPr>
          <a:xfrm>
            <a:off x="685800" y="4400550"/>
            <a:ext cx="5486400" cy="3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336e99bd4a8_0_2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36e99bd4a8_0_2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336e99bd4a8_0_2413:notes"/>
          <p:cNvSpPr txBox="1"/>
          <p:nvPr>
            <p:ph idx="1" type="body"/>
          </p:nvPr>
        </p:nvSpPr>
        <p:spPr>
          <a:xfrm>
            <a:off x="685800" y="4400550"/>
            <a:ext cx="5486400" cy="36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336e99bd4a8_0_24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3798faf29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33798faf29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3798faf298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33798faf298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6e99bd4a8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336e99bd4a8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github.com/randgua/ibm-data-science-professional-certificate/blob/main/10.Applied%20Data%20Science%20Capstone/module%205/3.labs-jupyter-spacex-Data%20wrangling-v2_final.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s://github.com/randgua/ibm-data-science-professional-certificate/blob/main/10.Applied%20Data%20Science%20Capstone/module%205/5.edadataviz_final.ipynb" TargetMode="External"/><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github.com/randgua/ibm-data-science-professional-certificate/blob/main/10.Applied%20Data%20Science%20Capstone/module%205/4.jupyter-labs-eda-sql-coursera_sqllite_fina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github.com/randgua/ibm-data-science-professional-certificate/blob/main/10.Applied%20Data%20Science%20Capstone/module%205/6.lab-jupyter-launch-site-location-v2_final.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github.com/randgua/ibm-data-science-professional-certificate/blob/main/10.Applied%20Data%20Science%20Capstone/module%205/7.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s://github.com/randgua/ibm-data-science-professional-certificate/blob/main/10.Applied%20Data%20Science%20Capstone/module%205/8.SpaceX_Machine%20Learning%20Prediction_Part_5_final.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30.png"/><Relationship Id="rId5"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hyperlink" Target="https://github.com/randgua/ibm-data-science-professional-certificat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hyperlink" Target="https://api.spacexdata.com/" TargetMode="External"/><Relationship Id="rId5" Type="http://schemas.openxmlformats.org/officeDocument/2006/relationships/hyperlink" Target="https://en.wikipedia.org/w/index.php?title=List_of_Falcon_9_and_Falcon_Heavy_launches&amp;oldid=102768692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s://api.spacexdata.com/" TargetMode="External"/><Relationship Id="rId5"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hyperlink" Target="https://github.com/randgua/ibm-data-science-professional-certificate/blob/main/10.Applied%20Data%20Science%20Capstone/module%205/1.jupyter-labs-spacex-data-collection-api_final.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github.com/randgua/ibm-data-science-professional-certificate/blob/main/10.Applied%20Data%20Science%20Capstone/module%205/2.jupyter-labs-webscraping_final.ipynb"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Wei Wang</a:t>
            </a:r>
            <a:endParaRPr/>
          </a:p>
          <a:p>
            <a:pPr indent="0" lvl="0" marL="0" marR="0" rtl="0" algn="l">
              <a:spcBef>
                <a:spcPts val="0"/>
              </a:spcBef>
              <a:spcAft>
                <a:spcPts val="0"/>
              </a:spcAft>
              <a:buNone/>
            </a:pPr>
            <a:r>
              <a:rPr lang="en-US" sz="1800">
                <a:solidFill>
                  <a:schemeClr val="lt2"/>
                </a:solidFill>
              </a:rPr>
              <a:t>Feb 17, 2025</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 name="Google Shape;185;p24"/>
          <p:cNvSpPr txBox="1"/>
          <p:nvPr>
            <p:ph idx="1" type="body"/>
          </p:nvPr>
        </p:nvSpPr>
        <p:spPr>
          <a:xfrm>
            <a:off x="828005" y="1481725"/>
            <a:ext cx="5268000" cy="1315800"/>
          </a:xfrm>
          <a:prstGeom prst="rect">
            <a:avLst/>
          </a:prstGeom>
          <a:noFill/>
          <a:ln>
            <a:noFill/>
          </a:ln>
        </p:spPr>
        <p:txBody>
          <a:bodyPr anchorCtr="0" anchor="t" bIns="45700" lIns="91425" spcFirstLastPara="1" rIns="91425" wrap="square" tIns="45700">
            <a:noAutofit/>
          </a:bodyPr>
          <a:lstStyle/>
          <a:p>
            <a:pPr indent="-190500" lvl="0" marL="228600" marR="0" rtl="0" algn="l">
              <a:lnSpc>
                <a:spcPct val="90000"/>
              </a:lnSpc>
              <a:spcBef>
                <a:spcPts val="0"/>
              </a:spcBef>
              <a:spcAft>
                <a:spcPts val="0"/>
              </a:spcAft>
              <a:buClr>
                <a:srgbClr val="292929"/>
              </a:buClr>
              <a:buSzPts val="1600"/>
              <a:buFont typeface="Arial"/>
              <a:buChar char="•"/>
            </a:pPr>
            <a:r>
              <a:rPr lang="en-US" sz="1600">
                <a:solidFill>
                  <a:srgbClr val="292929"/>
                </a:solidFill>
              </a:rPr>
              <a:t>In this stage we started by importing pandas and NumPy, loading our collected data in the previous stage to perform our exploratory data analysis which aimed to clean the data and choose the valid features for training a machine learning model</a:t>
            </a:r>
            <a:endParaRPr sz="2200">
              <a:solidFill>
                <a:schemeClr val="dk1"/>
              </a:solidFill>
              <a:latin typeface="Calibri"/>
              <a:ea typeface="Calibri"/>
              <a:cs typeface="Calibri"/>
              <a:sym typeface="Calibri"/>
            </a:endParaRPr>
          </a:p>
        </p:txBody>
      </p:sp>
      <p:sp>
        <p:nvSpPr>
          <p:cNvPr id="186" name="Google Shape;186;p24"/>
          <p:cNvSpPr txBox="1"/>
          <p:nvPr>
            <p:ph idx="2" type="body"/>
          </p:nvPr>
        </p:nvSpPr>
        <p:spPr>
          <a:xfrm>
            <a:off x="6548805" y="1522650"/>
            <a:ext cx="5268000" cy="1315800"/>
          </a:xfrm>
          <a:prstGeom prst="rect">
            <a:avLst/>
          </a:prstGeom>
          <a:noFill/>
          <a:ln>
            <a:noFill/>
          </a:ln>
        </p:spPr>
        <p:txBody>
          <a:bodyPr anchorCtr="0" anchor="t" bIns="45700" lIns="91425" spcFirstLastPara="1" rIns="91425" wrap="square" tIns="45700">
            <a:noAutofit/>
          </a:bodyPr>
          <a:lstStyle/>
          <a:p>
            <a:pPr indent="-190500" lvl="0" marL="228600" marR="0" rtl="0" algn="l">
              <a:lnSpc>
                <a:spcPct val="90000"/>
              </a:lnSpc>
              <a:spcBef>
                <a:spcPts val="0"/>
              </a:spcBef>
              <a:spcAft>
                <a:spcPts val="0"/>
              </a:spcAft>
              <a:buClr>
                <a:srgbClr val="292929"/>
              </a:buClr>
              <a:buSzPts val="1600"/>
              <a:buFont typeface="Arial"/>
              <a:buChar char="•"/>
            </a:pPr>
            <a:r>
              <a:rPr lang="en-US" sz="1600">
                <a:solidFill>
                  <a:srgbClr val="292929"/>
                </a:solidFill>
              </a:rPr>
              <a:t>GitHub URL of the completed Data wrangling notebook </a:t>
            </a:r>
            <a:r>
              <a:rPr lang="en-US" sz="1600" u="sng">
                <a:solidFill>
                  <a:schemeClr val="hlink"/>
                </a:solidFill>
                <a:hlinkClick r:id="rId4"/>
              </a:rPr>
              <a:t>Link</a:t>
            </a:r>
            <a:endParaRPr sz="2200">
              <a:solidFill>
                <a:schemeClr val="dk1"/>
              </a:solidFill>
              <a:latin typeface="Calibri"/>
              <a:ea typeface="Calibri"/>
              <a:cs typeface="Calibri"/>
              <a:sym typeface="Calibri"/>
            </a:endParaRPr>
          </a:p>
        </p:txBody>
      </p:sp>
      <p:sp>
        <p:nvSpPr>
          <p:cNvPr id="187" name="Google Shape;187;p24"/>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Data Wrangling</a:t>
            </a:r>
            <a:endParaRPr sz="3700">
              <a:solidFill>
                <a:srgbClr val="0B49CB"/>
              </a:solidFill>
            </a:endParaRPr>
          </a:p>
        </p:txBody>
      </p:sp>
      <p:sp>
        <p:nvSpPr>
          <p:cNvPr id="188" name="Google Shape;188;p24"/>
          <p:cNvSpPr/>
          <p:nvPr/>
        </p:nvSpPr>
        <p:spPr>
          <a:xfrm>
            <a:off x="1107425" y="3549750"/>
            <a:ext cx="30174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1.Loading the collected dataset</a:t>
            </a:r>
            <a:r>
              <a:rPr lang="en-US">
                <a:solidFill>
                  <a:schemeClr val="lt1"/>
                </a:solidFill>
                <a:highlight>
                  <a:srgbClr val="0B49CB"/>
                </a:highlight>
              </a:rPr>
              <a:t>.</a:t>
            </a:r>
            <a:endParaRPr>
              <a:solidFill>
                <a:schemeClr val="lt1"/>
              </a:solidFill>
              <a:highlight>
                <a:srgbClr val="0B49CB"/>
              </a:highlight>
            </a:endParaRPr>
          </a:p>
        </p:txBody>
      </p:sp>
      <p:sp>
        <p:nvSpPr>
          <p:cNvPr id="189" name="Google Shape;189;p24"/>
          <p:cNvSpPr txBox="1"/>
          <p:nvPr/>
        </p:nvSpPr>
        <p:spPr>
          <a:xfrm>
            <a:off x="4375400" y="29164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Data Wrangling Stages</a:t>
            </a:r>
            <a:endParaRPr b="1"/>
          </a:p>
        </p:txBody>
      </p:sp>
      <p:sp>
        <p:nvSpPr>
          <p:cNvPr id="190" name="Google Shape;190;p24"/>
          <p:cNvSpPr/>
          <p:nvPr/>
        </p:nvSpPr>
        <p:spPr>
          <a:xfrm>
            <a:off x="7880050" y="3549750"/>
            <a:ext cx="30174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3.Identifying which columns are numerical and categorical.</a:t>
            </a:r>
            <a:endParaRPr>
              <a:solidFill>
                <a:schemeClr val="lt1"/>
              </a:solidFill>
              <a:highlight>
                <a:srgbClr val="0B49CB"/>
              </a:highlight>
            </a:endParaRPr>
          </a:p>
        </p:txBody>
      </p:sp>
      <p:sp>
        <p:nvSpPr>
          <p:cNvPr id="191" name="Google Shape;191;p24"/>
          <p:cNvSpPr/>
          <p:nvPr/>
        </p:nvSpPr>
        <p:spPr>
          <a:xfrm>
            <a:off x="4493738" y="3557016"/>
            <a:ext cx="30174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2.Identifying and calculating the percentage of the missing values in each attribute.</a:t>
            </a:r>
            <a:endParaRPr>
              <a:solidFill>
                <a:schemeClr val="lt1"/>
              </a:solidFill>
              <a:highlight>
                <a:srgbClr val="0B49CB"/>
              </a:highlight>
            </a:endParaRPr>
          </a:p>
        </p:txBody>
      </p:sp>
      <p:sp>
        <p:nvSpPr>
          <p:cNvPr id="192" name="Google Shape;192;p24"/>
          <p:cNvSpPr/>
          <p:nvPr/>
        </p:nvSpPr>
        <p:spPr>
          <a:xfrm>
            <a:off x="1107425" y="4734125"/>
            <a:ext cx="30174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4.Calculating the number of launches on each site.</a:t>
            </a:r>
            <a:endParaRPr>
              <a:solidFill>
                <a:schemeClr val="lt1"/>
              </a:solidFill>
              <a:highlight>
                <a:srgbClr val="0B49CB"/>
              </a:highlight>
            </a:endParaRPr>
          </a:p>
        </p:txBody>
      </p:sp>
      <p:sp>
        <p:nvSpPr>
          <p:cNvPr id="193" name="Google Shape;193;p24"/>
          <p:cNvSpPr/>
          <p:nvPr/>
        </p:nvSpPr>
        <p:spPr>
          <a:xfrm>
            <a:off x="4493738" y="4734125"/>
            <a:ext cx="30174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5.Calculating the number and occurrence of each orbit.</a:t>
            </a:r>
            <a:endParaRPr>
              <a:solidFill>
                <a:schemeClr val="lt1"/>
              </a:solidFill>
              <a:highlight>
                <a:srgbClr val="0B49CB"/>
              </a:highlight>
            </a:endParaRPr>
          </a:p>
        </p:txBody>
      </p:sp>
      <p:sp>
        <p:nvSpPr>
          <p:cNvPr id="194" name="Google Shape;194;p24"/>
          <p:cNvSpPr/>
          <p:nvPr/>
        </p:nvSpPr>
        <p:spPr>
          <a:xfrm>
            <a:off x="7880050" y="4734125"/>
            <a:ext cx="30174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6.Creating a landing outcome label from the Outcome column.</a:t>
            </a:r>
            <a:endParaRPr>
              <a:solidFill>
                <a:schemeClr val="lt1"/>
              </a:solidFill>
              <a:highlight>
                <a:srgbClr val="0B49CB"/>
              </a:highlight>
            </a:endParaRPr>
          </a:p>
        </p:txBody>
      </p:sp>
      <p:sp>
        <p:nvSpPr>
          <p:cNvPr id="195" name="Google Shape;195;p24"/>
          <p:cNvSpPr/>
          <p:nvPr/>
        </p:nvSpPr>
        <p:spPr>
          <a:xfrm>
            <a:off x="4493738" y="5812375"/>
            <a:ext cx="30174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7.Determining the success rate of returning the first stage of the rocket.</a:t>
            </a:r>
            <a:endParaRPr>
              <a:solidFill>
                <a:schemeClr val="lt1"/>
              </a:solidFill>
              <a:highlight>
                <a:srgbClr val="0B49CB"/>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25"/>
          <p:cNvSpPr txBox="1"/>
          <p:nvPr>
            <p:ph idx="1" type="body"/>
          </p:nvPr>
        </p:nvSpPr>
        <p:spPr>
          <a:xfrm>
            <a:off x="770007" y="1825625"/>
            <a:ext cx="3369900" cy="4351200"/>
          </a:xfrm>
          <a:prstGeom prst="rect">
            <a:avLst/>
          </a:prstGeom>
          <a:noFill/>
          <a:ln>
            <a:noFill/>
          </a:ln>
        </p:spPr>
        <p:txBody>
          <a:bodyPr anchorCtr="0" anchor="t" bIns="45700" lIns="91425" spcFirstLastPara="1" rIns="91425" wrap="square" tIns="45700">
            <a:noAutofit/>
          </a:bodyPr>
          <a:lstStyle/>
          <a:p>
            <a:pPr indent="-190500" lvl="0" marL="228600" marR="0" rtl="0" algn="l">
              <a:lnSpc>
                <a:spcPct val="100000"/>
              </a:lnSpc>
              <a:spcBef>
                <a:spcPts val="0"/>
              </a:spcBef>
              <a:spcAft>
                <a:spcPts val="0"/>
              </a:spcAft>
              <a:buClr>
                <a:srgbClr val="292929"/>
              </a:buClr>
              <a:buSzPts val="1600"/>
              <a:buFont typeface="Arial"/>
              <a:buChar char="•"/>
            </a:pPr>
            <a:r>
              <a:rPr lang="en-US" sz="1600">
                <a:solidFill>
                  <a:srgbClr val="292929"/>
                </a:solidFill>
              </a:rPr>
              <a:t>In this stage we completed our EDA process through finding the correlation between the features and the target using different visualization tools via seaborn and matplotlib furthermore we have performed feature engineering by converting categorical features into dummy values</a:t>
            </a:r>
            <a:endParaRPr sz="1600"/>
          </a:p>
          <a:p>
            <a:pPr indent="-190500" lvl="0" marL="228600" marR="0" rtl="0" algn="l">
              <a:lnSpc>
                <a:spcPct val="100000"/>
              </a:lnSpc>
              <a:spcBef>
                <a:spcPts val="1400"/>
              </a:spcBef>
              <a:spcAft>
                <a:spcPts val="0"/>
              </a:spcAft>
              <a:buClr>
                <a:srgbClr val="292929"/>
              </a:buClr>
              <a:buSzPts val="1600"/>
              <a:buFont typeface="Arial"/>
              <a:buChar char="•"/>
            </a:pPr>
            <a:r>
              <a:rPr lang="en-US" sz="1600">
                <a:solidFill>
                  <a:srgbClr val="292929"/>
                </a:solidFill>
              </a:rPr>
              <a:t>GitHub URL of the completed EDA with data visualization notebook, </a:t>
            </a:r>
            <a:r>
              <a:rPr lang="en-US" sz="1600" u="sng">
                <a:solidFill>
                  <a:schemeClr val="hlink"/>
                </a:solidFill>
                <a:hlinkClick r:id="rId4"/>
              </a:rPr>
              <a:t>Link</a:t>
            </a:r>
            <a:endParaRPr sz="1600">
              <a:solidFill>
                <a:schemeClr val="dk1"/>
              </a:solidFill>
              <a:latin typeface="Calibri"/>
              <a:ea typeface="Calibri"/>
              <a:cs typeface="Calibri"/>
              <a:sym typeface="Calibri"/>
            </a:endParaRPr>
          </a:p>
        </p:txBody>
      </p:sp>
      <p:pic>
        <p:nvPicPr>
          <p:cNvPr id="202" name="Google Shape;202;p25"/>
          <p:cNvPicPr preferRelativeResize="0"/>
          <p:nvPr/>
        </p:nvPicPr>
        <p:blipFill>
          <a:blip r:embed="rId5">
            <a:alphaModFix/>
          </a:blip>
          <a:stretch>
            <a:fillRect/>
          </a:stretch>
        </p:blipFill>
        <p:spPr>
          <a:xfrm>
            <a:off x="4139892" y="1522012"/>
            <a:ext cx="7245159" cy="4069201"/>
          </a:xfrm>
          <a:prstGeom prst="rect">
            <a:avLst/>
          </a:prstGeom>
          <a:noFill/>
          <a:ln>
            <a:noFill/>
          </a:ln>
        </p:spPr>
      </p:pic>
      <p:sp>
        <p:nvSpPr>
          <p:cNvPr id="203" name="Google Shape;203;p2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EDA with Data Visualization</a:t>
            </a:r>
            <a:endParaRPr sz="3700">
              <a:solidFill>
                <a:srgbClr val="0B49CB"/>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26"/>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p26"/>
          <p:cNvSpPr txBox="1"/>
          <p:nvPr>
            <p:ph idx="1" type="body"/>
          </p:nvPr>
        </p:nvSpPr>
        <p:spPr>
          <a:xfrm>
            <a:off x="770006" y="1806575"/>
            <a:ext cx="3634500" cy="4351200"/>
          </a:xfrm>
          <a:prstGeom prst="rect">
            <a:avLst/>
          </a:prstGeom>
          <a:noFill/>
          <a:ln>
            <a:noFill/>
          </a:ln>
        </p:spPr>
        <p:txBody>
          <a:bodyPr anchorCtr="0" anchor="t" bIns="45700" lIns="91425" spcFirstLastPara="1" rIns="91425" wrap="square" tIns="45700">
            <a:noAutofit/>
          </a:bodyPr>
          <a:lstStyle/>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In this stage we used SQL quires as shown on the right to complete our EDA on our collected datase </a:t>
            </a:r>
            <a:endParaRPr sz="2200">
              <a:solidFill>
                <a:srgbClr val="292929"/>
              </a:solidFill>
            </a:endParaRPr>
          </a:p>
          <a:p>
            <a:pPr indent="-368300" lvl="0" marL="457200" rtl="0" algn="l">
              <a:spcBef>
                <a:spcPts val="0"/>
              </a:spcBef>
              <a:spcAft>
                <a:spcPts val="0"/>
              </a:spcAft>
              <a:buClr>
                <a:srgbClr val="292929"/>
              </a:buClr>
              <a:buSzPts val="2200"/>
              <a:buChar char="•"/>
            </a:pPr>
            <a:r>
              <a:rPr lang="en-US" sz="2200">
                <a:solidFill>
                  <a:srgbClr val="292929"/>
                </a:solidFill>
              </a:rPr>
              <a:t>GitHub URL of the completed EDA with SQL notebook, </a:t>
            </a:r>
            <a:r>
              <a:rPr lang="en-US" sz="2200" u="sng">
                <a:solidFill>
                  <a:schemeClr val="hlink"/>
                </a:solidFill>
                <a:hlinkClick r:id="rId4"/>
              </a:rPr>
              <a:t>Link</a:t>
            </a:r>
            <a:endParaRPr sz="1800">
              <a:solidFill>
                <a:schemeClr val="dk1"/>
              </a:solidFill>
              <a:latin typeface="Calibri"/>
              <a:ea typeface="Calibri"/>
              <a:cs typeface="Calibri"/>
              <a:sym typeface="Calibri"/>
            </a:endParaRPr>
          </a:p>
        </p:txBody>
      </p:sp>
      <p:sp>
        <p:nvSpPr>
          <p:cNvPr id="210" name="Google Shape;210;p2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EDA with SQL</a:t>
            </a:r>
            <a:endParaRPr sz="3700">
              <a:solidFill>
                <a:srgbClr val="0B49CB"/>
              </a:solidFill>
              <a:latin typeface="IBM Plex Mono SemiBold"/>
              <a:ea typeface="IBM Plex Mono SemiBold"/>
              <a:cs typeface="IBM Plex Mono SemiBold"/>
              <a:sym typeface="IBM Plex Mono SemiBold"/>
            </a:endParaRPr>
          </a:p>
        </p:txBody>
      </p:sp>
      <p:sp>
        <p:nvSpPr>
          <p:cNvPr id="211" name="Google Shape;211;p26"/>
          <p:cNvSpPr txBox="1"/>
          <p:nvPr/>
        </p:nvSpPr>
        <p:spPr>
          <a:xfrm>
            <a:off x="6593475" y="15213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SQL Quires</a:t>
            </a:r>
            <a:endParaRPr/>
          </a:p>
        </p:txBody>
      </p:sp>
      <p:sp>
        <p:nvSpPr>
          <p:cNvPr id="212" name="Google Shape;212;p26"/>
          <p:cNvSpPr txBox="1"/>
          <p:nvPr/>
        </p:nvSpPr>
        <p:spPr>
          <a:xfrm>
            <a:off x="4629325" y="1871575"/>
            <a:ext cx="69441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Display the names of the unique launch sites in the space mission.</a:t>
            </a:r>
            <a:endParaRPr/>
          </a:p>
          <a:p>
            <a:pPr indent="-317500" lvl="0" marL="457200" rtl="0" algn="l">
              <a:spcBef>
                <a:spcPts val="0"/>
              </a:spcBef>
              <a:spcAft>
                <a:spcPts val="0"/>
              </a:spcAft>
              <a:buSzPts val="1400"/>
              <a:buChar char="●"/>
            </a:pPr>
            <a:r>
              <a:rPr lang="en-US"/>
              <a:t>Display 5 records where launch sites begin with the string 'CCA’.</a:t>
            </a:r>
            <a:endParaRPr/>
          </a:p>
          <a:p>
            <a:pPr indent="-317500" lvl="0" marL="457200" rtl="0" algn="l">
              <a:spcBef>
                <a:spcPts val="0"/>
              </a:spcBef>
              <a:spcAft>
                <a:spcPts val="0"/>
              </a:spcAft>
              <a:buSzPts val="1400"/>
              <a:buChar char="●"/>
            </a:pPr>
            <a:r>
              <a:rPr lang="en-US"/>
              <a:t>Display the total payload mass carried by boosters launched by NASA (CRS).</a:t>
            </a:r>
            <a:endParaRPr/>
          </a:p>
          <a:p>
            <a:pPr indent="-317500" lvl="0" marL="457200" rtl="0" algn="l">
              <a:spcBef>
                <a:spcPts val="0"/>
              </a:spcBef>
              <a:spcAft>
                <a:spcPts val="0"/>
              </a:spcAft>
              <a:buSzPts val="1400"/>
              <a:buChar char="●"/>
            </a:pPr>
            <a:r>
              <a:rPr lang="en-US"/>
              <a:t>List the date when the first successful landing outcome in ground pad was achieved.</a:t>
            </a:r>
            <a:endParaRPr/>
          </a:p>
          <a:p>
            <a:pPr indent="-317500" lvl="0" marL="457200" rtl="0" algn="l">
              <a:spcBef>
                <a:spcPts val="0"/>
              </a:spcBef>
              <a:spcAft>
                <a:spcPts val="0"/>
              </a:spcAft>
              <a:buSzPts val="1400"/>
              <a:buChar char="●"/>
            </a:pPr>
            <a:r>
              <a:rPr lang="en-US"/>
              <a:t>List the names of the boosters which have success in drone ship and have payload mass greater than 4000 but less than 6000.</a:t>
            </a:r>
            <a:endParaRPr/>
          </a:p>
          <a:p>
            <a:pPr indent="-317500" lvl="0" marL="457200" rtl="0" algn="l">
              <a:spcBef>
                <a:spcPts val="0"/>
              </a:spcBef>
              <a:spcAft>
                <a:spcPts val="0"/>
              </a:spcAft>
              <a:buSzPts val="1400"/>
              <a:buChar char="●"/>
            </a:pPr>
            <a:r>
              <a:rPr lang="en-US"/>
              <a:t>List the total number of successful and failure mission outcomes.</a:t>
            </a:r>
            <a:endParaRPr/>
          </a:p>
          <a:p>
            <a:pPr indent="-317500" lvl="0" marL="457200" rtl="0" algn="l">
              <a:spcBef>
                <a:spcPts val="0"/>
              </a:spcBef>
              <a:spcAft>
                <a:spcPts val="0"/>
              </a:spcAft>
              <a:buSzPts val="1400"/>
              <a:buChar char="●"/>
            </a:pPr>
            <a:r>
              <a:rPr lang="en-US"/>
              <a:t>List the names of the booster versions which have carried the maximum payload mass. Use a subquery.</a:t>
            </a:r>
            <a:endParaRPr/>
          </a:p>
          <a:p>
            <a:pPr indent="-317500" lvl="0" marL="457200" rtl="0" algn="l">
              <a:spcBef>
                <a:spcPts val="0"/>
              </a:spcBef>
              <a:spcAft>
                <a:spcPts val="0"/>
              </a:spcAft>
              <a:buSzPts val="1400"/>
              <a:buChar char="●"/>
            </a:pPr>
            <a:r>
              <a:rPr lang="en-US"/>
              <a:t>List the failed landing outcomes in drone ship, their booster versions, and launch site names for the in year 2015.</a:t>
            </a:r>
            <a:endParaRPr/>
          </a:p>
          <a:p>
            <a:pPr indent="-317500" lvl="0" marL="457200" rtl="0" algn="l">
              <a:spcBef>
                <a:spcPts val="0"/>
              </a:spcBef>
              <a:spcAft>
                <a:spcPts val="0"/>
              </a:spcAft>
              <a:buSzPts val="1400"/>
              <a:buChar char="●"/>
            </a:pPr>
            <a:r>
              <a:rPr lang="en-US"/>
              <a:t>Rank the count of landing outcomes (such as Failure (drone ship) or Success (ground pad)) between the date 2010-06- 04 and 2017-03-20, in descending order.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 name="Google Shape;218;p27"/>
          <p:cNvSpPr txBox="1"/>
          <p:nvPr>
            <p:ph idx="1" type="body"/>
          </p:nvPr>
        </p:nvSpPr>
        <p:spPr>
          <a:xfrm>
            <a:off x="838200" y="1875050"/>
            <a:ext cx="3539700" cy="4351200"/>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In this stage we used folium library to represent our work as geospatial data by drawing markers circles and lines on an interactive map.</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GitHub URL of the completed interactive map with Folium map notebook, </a:t>
            </a:r>
            <a:r>
              <a:rPr lang="en-US" sz="2200" u="sng">
                <a:solidFill>
                  <a:schemeClr val="hlink"/>
                </a:solidFill>
                <a:hlinkClick r:id="rId4"/>
              </a:rPr>
              <a:t>Link</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219" name="Google Shape;219;p2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Build an Interactive Map with Folium</a:t>
            </a:r>
            <a:endParaRPr sz="3700">
              <a:solidFill>
                <a:srgbClr val="0B49CB"/>
              </a:solidFill>
              <a:latin typeface="IBM Plex Mono SemiBold"/>
              <a:ea typeface="IBM Plex Mono SemiBold"/>
              <a:cs typeface="IBM Plex Mono SemiBold"/>
              <a:sym typeface="IBM Plex Mono SemiBold"/>
            </a:endParaRPr>
          </a:p>
        </p:txBody>
      </p:sp>
      <p:sp>
        <p:nvSpPr>
          <p:cNvPr id="220" name="Google Shape;220;p27"/>
          <p:cNvSpPr txBox="1"/>
          <p:nvPr/>
        </p:nvSpPr>
        <p:spPr>
          <a:xfrm>
            <a:off x="5455975" y="1402025"/>
            <a:ext cx="4841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Building an Interactive Map with Folium</a:t>
            </a:r>
            <a:endParaRPr/>
          </a:p>
        </p:txBody>
      </p:sp>
      <p:sp>
        <p:nvSpPr>
          <p:cNvPr id="221" name="Google Shape;221;p27"/>
          <p:cNvSpPr txBox="1"/>
          <p:nvPr/>
        </p:nvSpPr>
        <p:spPr>
          <a:xfrm>
            <a:off x="4930225" y="1759150"/>
            <a:ext cx="5892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We started our interactive map by drawing 4 circles on 4 different sites belongs to Falcon 9 rockets lunches have the following information:</a:t>
            </a:r>
            <a:endParaRPr/>
          </a:p>
        </p:txBody>
      </p:sp>
      <p:sp>
        <p:nvSpPr>
          <p:cNvPr id="222" name="Google Shape;222;p27"/>
          <p:cNvSpPr txBox="1"/>
          <p:nvPr/>
        </p:nvSpPr>
        <p:spPr>
          <a:xfrm>
            <a:off x="4930225" y="4599175"/>
            <a:ext cx="5892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We put markers to on the same sites to represent the successful/failed first stage of rockets return using marker objects :</a:t>
            </a:r>
            <a:endParaRPr/>
          </a:p>
        </p:txBody>
      </p:sp>
      <p:sp>
        <p:nvSpPr>
          <p:cNvPr id="223" name="Google Shape;223;p27"/>
          <p:cNvSpPr txBox="1"/>
          <p:nvPr/>
        </p:nvSpPr>
        <p:spPr>
          <a:xfrm>
            <a:off x="4930225" y="5303975"/>
            <a:ext cx="5892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Finally, we calculated the distances between the launch site (CCAFS LC-40) to its proximities 1-the closest city, 2-coastline, and 3-highway. Then we drew polylines to represent these distances using PolyLine object</a:t>
            </a:r>
            <a:endParaRPr/>
          </a:p>
        </p:txBody>
      </p:sp>
      <p:graphicFrame>
        <p:nvGraphicFramePr>
          <p:cNvPr id="224" name="Google Shape;224;p27"/>
          <p:cNvGraphicFramePr/>
          <p:nvPr/>
        </p:nvGraphicFramePr>
        <p:xfrm>
          <a:off x="5231325" y="2589225"/>
          <a:ext cx="3000000" cy="3000000"/>
        </p:xfrm>
        <a:graphic>
          <a:graphicData uri="http://schemas.openxmlformats.org/drawingml/2006/table">
            <a:tbl>
              <a:tblPr>
                <a:noFill/>
                <a:tableStyleId>{9F67F3B1-2382-441C-A91A-5594DEE6AEAD}</a:tableStyleId>
              </a:tblPr>
              <a:tblGrid>
                <a:gridCol w="2002725"/>
                <a:gridCol w="2002725"/>
                <a:gridCol w="2002725"/>
              </a:tblGrid>
              <a:tr h="404375">
                <a:tc>
                  <a:txBody>
                    <a:bodyPr/>
                    <a:lstStyle/>
                    <a:p>
                      <a:pPr indent="0" lvl="0" marL="0" rtl="0" algn="ctr">
                        <a:lnSpc>
                          <a:spcPct val="115000"/>
                        </a:lnSpc>
                        <a:spcBef>
                          <a:spcPts val="0"/>
                        </a:spcBef>
                        <a:spcAft>
                          <a:spcPts val="0"/>
                        </a:spcAft>
                        <a:buNone/>
                      </a:pPr>
                      <a:r>
                        <a:rPr lang="en-US" sz="1000"/>
                        <a:t>Launch Site</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Lat</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Long</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8875">
                <a:tc>
                  <a:txBody>
                    <a:bodyPr/>
                    <a:lstStyle/>
                    <a:p>
                      <a:pPr indent="0" lvl="0" marL="0" rtl="0" algn="ctr">
                        <a:lnSpc>
                          <a:spcPct val="115000"/>
                        </a:lnSpc>
                        <a:spcBef>
                          <a:spcPts val="0"/>
                        </a:spcBef>
                        <a:spcAft>
                          <a:spcPts val="0"/>
                        </a:spcAft>
                        <a:buNone/>
                      </a:pPr>
                      <a:r>
                        <a:rPr lang="en-US" sz="1000"/>
                        <a:t>CCAFS LC-40</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28.562302</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-80.577356</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8875">
                <a:tc>
                  <a:txBody>
                    <a:bodyPr/>
                    <a:lstStyle/>
                    <a:p>
                      <a:pPr indent="0" lvl="0" marL="0" rtl="0" algn="ctr">
                        <a:lnSpc>
                          <a:spcPct val="115000"/>
                        </a:lnSpc>
                        <a:spcBef>
                          <a:spcPts val="0"/>
                        </a:spcBef>
                        <a:spcAft>
                          <a:spcPts val="0"/>
                        </a:spcAft>
                        <a:buNone/>
                      </a:pPr>
                      <a:r>
                        <a:rPr lang="en-US" sz="1000"/>
                        <a:t>CCAFS SLC-40</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28.563197</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-80.57682</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8875">
                <a:tc>
                  <a:txBody>
                    <a:bodyPr/>
                    <a:lstStyle/>
                    <a:p>
                      <a:pPr indent="0" lvl="0" marL="0" rtl="0" algn="ctr">
                        <a:lnSpc>
                          <a:spcPct val="115000"/>
                        </a:lnSpc>
                        <a:spcBef>
                          <a:spcPts val="0"/>
                        </a:spcBef>
                        <a:spcAft>
                          <a:spcPts val="0"/>
                        </a:spcAft>
                        <a:buNone/>
                      </a:pPr>
                      <a:r>
                        <a:rPr lang="en-US" sz="1000"/>
                        <a:t>KSC LC-39A</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28.573255</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-80.646895</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8875">
                <a:tc>
                  <a:txBody>
                    <a:bodyPr/>
                    <a:lstStyle/>
                    <a:p>
                      <a:pPr indent="0" lvl="0" marL="0" rtl="0" algn="ctr">
                        <a:lnSpc>
                          <a:spcPct val="115000"/>
                        </a:lnSpc>
                        <a:spcBef>
                          <a:spcPts val="0"/>
                        </a:spcBef>
                        <a:spcAft>
                          <a:spcPts val="0"/>
                        </a:spcAft>
                        <a:buNone/>
                      </a:pPr>
                      <a:r>
                        <a:rPr lang="en-US" sz="1000"/>
                        <a:t>VAFB SLC-4E</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34.632834</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-120.610746</a:t>
                      </a:r>
                      <a:endParaRPr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28"/>
          <p:cNvSpPr txBox="1"/>
          <p:nvPr>
            <p:ph idx="1" type="body"/>
          </p:nvPr>
        </p:nvSpPr>
        <p:spPr>
          <a:xfrm>
            <a:off x="770000" y="1825625"/>
            <a:ext cx="6498000" cy="4523100"/>
          </a:xfrm>
          <a:prstGeom prst="rect">
            <a:avLst/>
          </a:prstGeom>
          <a:noFill/>
          <a:ln>
            <a:noFill/>
          </a:ln>
        </p:spPr>
        <p:txBody>
          <a:bodyPr anchorCtr="0" anchor="t" bIns="45700" lIns="91425" spcFirstLastPara="1" rIns="91425" wrap="square" tIns="45700">
            <a:normAutofit/>
          </a:bodyPr>
          <a:lstStyle/>
          <a:p>
            <a:pPr indent="-2159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rPr>
              <a:t>Building an Interactive Dashboard with Plotly Dash</a:t>
            </a:r>
            <a:endParaRPr sz="2000">
              <a:solidFill>
                <a:srgbClr val="292929"/>
              </a:solidFill>
            </a:endParaRPr>
          </a:p>
          <a:p>
            <a:pPr indent="-215900" lvl="0" marL="228600" marR="0" rtl="0" algn="l">
              <a:lnSpc>
                <a:spcPct val="100000"/>
              </a:lnSpc>
              <a:spcBef>
                <a:spcPts val="0"/>
              </a:spcBef>
              <a:spcAft>
                <a:spcPts val="0"/>
              </a:spcAft>
              <a:buClr>
                <a:srgbClr val="292929"/>
              </a:buClr>
              <a:buSzPts val="2000"/>
              <a:buChar char="•"/>
            </a:pPr>
            <a:r>
              <a:rPr lang="en-US" sz="2000">
                <a:solidFill>
                  <a:srgbClr val="292929"/>
                </a:solidFill>
              </a:rPr>
              <a:t>1- We added a dropdown list to enable Launch Site selection including the following options: </a:t>
            </a:r>
            <a:endParaRPr sz="2000">
              <a:solidFill>
                <a:srgbClr val="292929"/>
              </a:solidFill>
            </a:endParaRPr>
          </a:p>
          <a:p>
            <a:pPr indent="-355600" lvl="1" marL="914400" marR="0" rtl="0" algn="l">
              <a:lnSpc>
                <a:spcPct val="100000"/>
              </a:lnSpc>
              <a:spcBef>
                <a:spcPts val="0"/>
              </a:spcBef>
              <a:spcAft>
                <a:spcPts val="0"/>
              </a:spcAft>
              <a:buClr>
                <a:srgbClr val="292929"/>
              </a:buClr>
              <a:buSzPts val="2000"/>
              <a:buChar char="○"/>
            </a:pPr>
            <a:r>
              <a:rPr lang="en-US" sz="2000">
                <a:solidFill>
                  <a:srgbClr val="292929"/>
                </a:solidFill>
              </a:rPr>
              <a:t>All Sites,  CCAFS LC-40,  CCAFS SLC-40,  VAFB SLC-4E,   KSC LC-39A</a:t>
            </a:r>
            <a:endParaRPr sz="2000">
              <a:solidFill>
                <a:srgbClr val="292929"/>
              </a:solidFill>
            </a:endParaRPr>
          </a:p>
          <a:p>
            <a:pPr indent="-215900" lvl="0" marL="228600" marR="0" rtl="0" algn="l">
              <a:lnSpc>
                <a:spcPct val="100000"/>
              </a:lnSpc>
              <a:spcBef>
                <a:spcPts val="0"/>
              </a:spcBef>
              <a:spcAft>
                <a:spcPts val="0"/>
              </a:spcAft>
              <a:buClr>
                <a:srgbClr val="292929"/>
              </a:buClr>
              <a:buSzPts val="2000"/>
              <a:buChar char="•"/>
            </a:pPr>
            <a:r>
              <a:rPr lang="en-US" sz="2000">
                <a:solidFill>
                  <a:srgbClr val="292929"/>
                </a:solidFill>
              </a:rPr>
              <a:t>2- we added a pie chart to show the total successful launches count for all sites</a:t>
            </a:r>
            <a:endParaRPr sz="2000">
              <a:solidFill>
                <a:srgbClr val="292929"/>
              </a:solidFill>
            </a:endParaRPr>
          </a:p>
          <a:p>
            <a:pPr indent="-215900" lvl="0" marL="228600" marR="0" rtl="0" algn="l">
              <a:lnSpc>
                <a:spcPct val="100000"/>
              </a:lnSpc>
              <a:spcBef>
                <a:spcPts val="0"/>
              </a:spcBef>
              <a:spcAft>
                <a:spcPts val="0"/>
              </a:spcAft>
              <a:buClr>
                <a:srgbClr val="292929"/>
              </a:buClr>
              <a:buSzPts val="2000"/>
              <a:buChar char="•"/>
            </a:pPr>
            <a:r>
              <a:rPr lang="en-US" sz="2000">
                <a:solidFill>
                  <a:srgbClr val="292929"/>
                </a:solidFill>
              </a:rPr>
              <a:t>3- we added a slider to select payload which ranges from 0 -10000 </a:t>
            </a:r>
            <a:endParaRPr sz="2000">
              <a:solidFill>
                <a:srgbClr val="292929"/>
              </a:solidFill>
            </a:endParaRPr>
          </a:p>
          <a:p>
            <a:pPr indent="-215900" lvl="0" marL="228600" marR="0" rtl="0" algn="l">
              <a:lnSpc>
                <a:spcPct val="100000"/>
              </a:lnSpc>
              <a:spcBef>
                <a:spcPts val="0"/>
              </a:spcBef>
              <a:spcAft>
                <a:spcPts val="0"/>
              </a:spcAft>
              <a:buClr>
                <a:srgbClr val="292929"/>
              </a:buClr>
              <a:buSzPts val="2000"/>
              <a:buChar char="•"/>
            </a:pPr>
            <a:r>
              <a:rPr lang="en-US" sz="2000">
                <a:solidFill>
                  <a:srgbClr val="292929"/>
                </a:solidFill>
              </a:rPr>
              <a:t>4- finally we added a scatter chart to show the correlation between payload and launch succes</a:t>
            </a:r>
            <a:endParaRPr sz="2000">
              <a:solidFill>
                <a:srgbClr val="292929"/>
              </a:solidFill>
            </a:endParaRPr>
          </a:p>
        </p:txBody>
      </p:sp>
      <p:sp>
        <p:nvSpPr>
          <p:cNvPr id="230" name="Google Shape;230;p2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 name="Google Shape;231;p28"/>
          <p:cNvSpPr txBox="1"/>
          <p:nvPr/>
        </p:nvSpPr>
        <p:spPr>
          <a:xfrm>
            <a:off x="7314300" y="1825625"/>
            <a:ext cx="423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GitHub URL of the completed Building an Interactive Dashboard with Plotly Dash notebook, </a:t>
            </a:r>
            <a:r>
              <a:rPr lang="en-US" u="sng">
                <a:solidFill>
                  <a:schemeClr val="hlink"/>
                </a:solidFill>
                <a:hlinkClick r:id="rId4"/>
              </a:rPr>
              <a:t>Link</a:t>
            </a:r>
            <a:endParaRPr/>
          </a:p>
        </p:txBody>
      </p:sp>
      <p:sp>
        <p:nvSpPr>
          <p:cNvPr id="232" name="Google Shape;232;p2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Build a Dashboard with Plotly Dash</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29"/>
          <p:cNvSpPr txBox="1"/>
          <p:nvPr>
            <p:ph idx="1" type="body"/>
          </p:nvPr>
        </p:nvSpPr>
        <p:spPr>
          <a:xfrm>
            <a:off x="770005" y="1825625"/>
            <a:ext cx="4877700" cy="4351200"/>
          </a:xfrm>
          <a:prstGeom prst="rect">
            <a:avLst/>
          </a:prstGeom>
          <a:noFill/>
          <a:ln>
            <a:noFill/>
          </a:ln>
        </p:spPr>
        <p:txBody>
          <a:bodyPr anchorCtr="0" anchor="t" bIns="45700" lIns="91425" spcFirstLastPara="1" rIns="91425" wrap="square" tIns="45700">
            <a:normAutofit fontScale="77500" lnSpcReduction="20000"/>
          </a:bodyPr>
          <a:lstStyle/>
          <a:p>
            <a:pPr indent="-197167"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Machine Learning Stages:</a:t>
            </a:r>
            <a:endParaRPr sz="2200">
              <a:solidFill>
                <a:srgbClr val="292929"/>
              </a:solidFill>
            </a:endParaRPr>
          </a:p>
          <a:p>
            <a:pPr indent="-197167" lvl="0" marL="228600" marR="0" rtl="0" algn="l">
              <a:lnSpc>
                <a:spcPct val="100000"/>
              </a:lnSpc>
              <a:spcBef>
                <a:spcPts val="0"/>
              </a:spcBef>
              <a:spcAft>
                <a:spcPts val="0"/>
              </a:spcAft>
              <a:buClr>
                <a:srgbClr val="292929"/>
              </a:buClr>
              <a:buSzPct val="100000"/>
              <a:buChar char="•"/>
            </a:pPr>
            <a:r>
              <a:rPr lang="en-US" sz="2200">
                <a:solidFill>
                  <a:srgbClr val="292929"/>
                </a:solidFill>
              </a:rPr>
              <a:t>1- Importing the required libraries.</a:t>
            </a:r>
            <a:endParaRPr sz="2200">
              <a:solidFill>
                <a:srgbClr val="292929"/>
              </a:solidFill>
            </a:endParaRPr>
          </a:p>
          <a:p>
            <a:pPr indent="-197167" lvl="0" marL="228600" marR="0" rtl="0" algn="l">
              <a:lnSpc>
                <a:spcPct val="100000"/>
              </a:lnSpc>
              <a:spcBef>
                <a:spcPts val="0"/>
              </a:spcBef>
              <a:spcAft>
                <a:spcPts val="0"/>
              </a:spcAft>
              <a:buClr>
                <a:srgbClr val="292929"/>
              </a:buClr>
              <a:buSzPct val="100000"/>
              <a:buChar char="•"/>
            </a:pPr>
            <a:r>
              <a:rPr lang="en-US" sz="2200">
                <a:solidFill>
                  <a:srgbClr val="292929"/>
                </a:solidFill>
              </a:rPr>
              <a:t>2- Loading the cleaned data.</a:t>
            </a:r>
            <a:endParaRPr sz="2200">
              <a:solidFill>
                <a:srgbClr val="292929"/>
              </a:solidFill>
            </a:endParaRPr>
          </a:p>
          <a:p>
            <a:pPr indent="-197167" lvl="0" marL="228600" marR="0" rtl="0" algn="l">
              <a:lnSpc>
                <a:spcPct val="100000"/>
              </a:lnSpc>
              <a:spcBef>
                <a:spcPts val="0"/>
              </a:spcBef>
              <a:spcAft>
                <a:spcPts val="0"/>
              </a:spcAft>
              <a:buClr>
                <a:srgbClr val="292929"/>
              </a:buClr>
              <a:buSzPct val="100000"/>
              <a:buChar char="•"/>
            </a:pPr>
            <a:r>
              <a:rPr lang="en-US" sz="2200">
                <a:solidFill>
                  <a:srgbClr val="292929"/>
                </a:solidFill>
              </a:rPr>
              <a:t>3- Standardizing the data to prevent the bias.</a:t>
            </a:r>
            <a:endParaRPr sz="2200">
              <a:solidFill>
                <a:srgbClr val="292929"/>
              </a:solidFill>
            </a:endParaRPr>
          </a:p>
          <a:p>
            <a:pPr indent="-197167" lvl="0" marL="228600" marR="0" rtl="0" algn="l">
              <a:lnSpc>
                <a:spcPct val="100000"/>
              </a:lnSpc>
              <a:spcBef>
                <a:spcPts val="0"/>
              </a:spcBef>
              <a:spcAft>
                <a:spcPts val="0"/>
              </a:spcAft>
              <a:buClr>
                <a:srgbClr val="292929"/>
              </a:buClr>
              <a:buSzPct val="100000"/>
              <a:buChar char="•"/>
            </a:pPr>
            <a:r>
              <a:rPr lang="en-US" sz="2200">
                <a:solidFill>
                  <a:srgbClr val="292929"/>
                </a:solidFill>
              </a:rPr>
              <a:t>4- splitting the data into 20% for testing data and 80% training data.</a:t>
            </a:r>
            <a:endParaRPr sz="2200">
              <a:solidFill>
                <a:srgbClr val="292929"/>
              </a:solidFill>
            </a:endParaRPr>
          </a:p>
          <a:p>
            <a:pPr indent="-197167" lvl="0" marL="228600" marR="0" rtl="0" algn="l">
              <a:lnSpc>
                <a:spcPct val="100000"/>
              </a:lnSpc>
              <a:spcBef>
                <a:spcPts val="0"/>
              </a:spcBef>
              <a:spcAft>
                <a:spcPts val="0"/>
              </a:spcAft>
              <a:buClr>
                <a:srgbClr val="292929"/>
              </a:buClr>
              <a:buSzPct val="100000"/>
              <a:buChar char="•"/>
            </a:pPr>
            <a:r>
              <a:rPr lang="en-US" sz="2200">
                <a:solidFill>
                  <a:srgbClr val="292929"/>
                </a:solidFill>
              </a:rPr>
              <a:t>5- Initializing 4 different classification algorithms: </a:t>
            </a:r>
            <a:endParaRPr sz="2200">
              <a:solidFill>
                <a:srgbClr val="292929"/>
              </a:solidFill>
            </a:endParaRPr>
          </a:p>
          <a:p>
            <a:pPr indent="-336867" lvl="1" marL="914400" marR="0" rtl="0" algn="l">
              <a:lnSpc>
                <a:spcPct val="100000"/>
              </a:lnSpc>
              <a:spcBef>
                <a:spcPts val="0"/>
              </a:spcBef>
              <a:spcAft>
                <a:spcPts val="0"/>
              </a:spcAft>
              <a:buClr>
                <a:srgbClr val="292929"/>
              </a:buClr>
              <a:buSzPct val="100000"/>
              <a:buChar char="○"/>
            </a:pPr>
            <a:r>
              <a:rPr lang="en-US" sz="2200">
                <a:solidFill>
                  <a:srgbClr val="292929"/>
                </a:solidFill>
              </a:rPr>
              <a:t>Logistic Regression (LR)</a:t>
            </a:r>
            <a:endParaRPr sz="2200">
              <a:solidFill>
                <a:srgbClr val="292929"/>
              </a:solidFill>
            </a:endParaRPr>
          </a:p>
          <a:p>
            <a:pPr indent="-336867" lvl="1" marL="914400" marR="0" rtl="0" algn="l">
              <a:lnSpc>
                <a:spcPct val="100000"/>
              </a:lnSpc>
              <a:spcBef>
                <a:spcPts val="0"/>
              </a:spcBef>
              <a:spcAft>
                <a:spcPts val="0"/>
              </a:spcAft>
              <a:buClr>
                <a:srgbClr val="292929"/>
              </a:buClr>
              <a:buSzPct val="100000"/>
              <a:buChar char="○"/>
            </a:pPr>
            <a:r>
              <a:rPr lang="en-US" sz="2200">
                <a:solidFill>
                  <a:srgbClr val="292929"/>
                </a:solidFill>
              </a:rPr>
              <a:t>Support Vector Machine (SVM)</a:t>
            </a:r>
            <a:endParaRPr sz="2200">
              <a:solidFill>
                <a:srgbClr val="292929"/>
              </a:solidFill>
            </a:endParaRPr>
          </a:p>
          <a:p>
            <a:pPr indent="-336867" lvl="1" marL="914400" marR="0" rtl="0" algn="l">
              <a:lnSpc>
                <a:spcPct val="100000"/>
              </a:lnSpc>
              <a:spcBef>
                <a:spcPts val="0"/>
              </a:spcBef>
              <a:spcAft>
                <a:spcPts val="0"/>
              </a:spcAft>
              <a:buClr>
                <a:srgbClr val="292929"/>
              </a:buClr>
              <a:buSzPct val="100000"/>
              <a:buChar char="○"/>
            </a:pPr>
            <a:r>
              <a:rPr lang="en-US" sz="2200">
                <a:solidFill>
                  <a:srgbClr val="292929"/>
                </a:solidFill>
              </a:rPr>
              <a:t>Decision Tree (DT)</a:t>
            </a:r>
            <a:endParaRPr sz="2200">
              <a:solidFill>
                <a:srgbClr val="292929"/>
              </a:solidFill>
            </a:endParaRPr>
          </a:p>
          <a:p>
            <a:pPr indent="-336867" lvl="1" marL="914400" marR="0" rtl="0" algn="l">
              <a:lnSpc>
                <a:spcPct val="100000"/>
              </a:lnSpc>
              <a:spcBef>
                <a:spcPts val="0"/>
              </a:spcBef>
              <a:spcAft>
                <a:spcPts val="0"/>
              </a:spcAft>
              <a:buClr>
                <a:srgbClr val="292929"/>
              </a:buClr>
              <a:buSzPct val="100000"/>
              <a:buChar char="○"/>
            </a:pPr>
            <a:r>
              <a:rPr lang="en-US" sz="2200">
                <a:solidFill>
                  <a:srgbClr val="292929"/>
                </a:solidFill>
              </a:rPr>
              <a:t>K nearest neighbors (KNN)</a:t>
            </a:r>
            <a:endParaRPr sz="2200">
              <a:solidFill>
                <a:srgbClr val="292929"/>
              </a:solidFill>
            </a:endParaRPr>
          </a:p>
          <a:p>
            <a:pPr indent="-197167" lvl="0" marL="228600" marR="0" rtl="0" algn="l">
              <a:lnSpc>
                <a:spcPct val="100000"/>
              </a:lnSpc>
              <a:spcBef>
                <a:spcPts val="0"/>
              </a:spcBef>
              <a:spcAft>
                <a:spcPts val="0"/>
              </a:spcAft>
              <a:buClr>
                <a:srgbClr val="292929"/>
              </a:buClr>
              <a:buSzPct val="100000"/>
              <a:buChar char="•"/>
            </a:pPr>
            <a:r>
              <a:rPr lang="en-US" sz="2200">
                <a:solidFill>
                  <a:srgbClr val="292929"/>
                </a:solidFill>
              </a:rPr>
              <a:t>6- Using Grid Search technique to find the best parameters</a:t>
            </a:r>
            <a:endParaRPr sz="2200">
              <a:solidFill>
                <a:srgbClr val="292929"/>
              </a:solidFill>
            </a:endParaRPr>
          </a:p>
          <a:p>
            <a:pPr indent="-197167" lvl="0" marL="228600" marR="0" rtl="0" algn="l">
              <a:lnSpc>
                <a:spcPct val="100000"/>
              </a:lnSpc>
              <a:spcBef>
                <a:spcPts val="0"/>
              </a:spcBef>
              <a:spcAft>
                <a:spcPts val="0"/>
              </a:spcAft>
              <a:buClr>
                <a:srgbClr val="292929"/>
              </a:buClr>
              <a:buSzPct val="100000"/>
              <a:buChar char="•"/>
            </a:pPr>
            <a:r>
              <a:rPr lang="en-US" sz="2200">
                <a:solidFill>
                  <a:srgbClr val="292929"/>
                </a:solidFill>
              </a:rPr>
              <a:t>7- Using Evaluation techniques including, Confusion matrix , </a:t>
            </a:r>
            <a:endParaRPr sz="2200">
              <a:solidFill>
                <a:srgbClr val="292929"/>
              </a:solidFill>
            </a:endParaRPr>
          </a:p>
          <a:p>
            <a:pPr indent="-197167" lvl="0" marL="228600" marR="0" rtl="0" algn="l">
              <a:lnSpc>
                <a:spcPct val="100000"/>
              </a:lnSpc>
              <a:spcBef>
                <a:spcPts val="0"/>
              </a:spcBef>
              <a:spcAft>
                <a:spcPts val="0"/>
              </a:spcAft>
              <a:buClr>
                <a:srgbClr val="292929"/>
              </a:buClr>
              <a:buSzPct val="100000"/>
              <a:buChar char="•"/>
            </a:pPr>
            <a:r>
              <a:rPr lang="en-US" sz="2200">
                <a:solidFill>
                  <a:srgbClr val="292929"/>
                </a:solidFill>
              </a:rPr>
              <a:t>F1 score, Jaccard Score for the purpose of using the best model among the algorithms abov</a:t>
            </a:r>
            <a:endParaRPr sz="2200">
              <a:solidFill>
                <a:srgbClr val="292929"/>
              </a:solidFill>
            </a:endParaRPr>
          </a:p>
          <a:p>
            <a:pPr indent="-197167" lvl="0" marL="228600" marR="0" rtl="0" algn="l">
              <a:lnSpc>
                <a:spcPct val="100000"/>
              </a:lnSpc>
              <a:spcBef>
                <a:spcPts val="0"/>
              </a:spcBef>
              <a:spcAft>
                <a:spcPts val="0"/>
              </a:spcAft>
              <a:buClr>
                <a:srgbClr val="292929"/>
              </a:buClr>
              <a:buSzPct val="100000"/>
              <a:buChar char="•"/>
            </a:pPr>
            <a:r>
              <a:rPr lang="en-US" sz="2200" u="sng">
                <a:solidFill>
                  <a:schemeClr val="hlink"/>
                </a:solidFill>
                <a:hlinkClick r:id="rId4"/>
              </a:rPr>
              <a:t>Link</a:t>
            </a:r>
            <a:endParaRPr sz="2200">
              <a:solidFill>
                <a:srgbClr val="292929"/>
              </a:solidFill>
            </a:endParaRPr>
          </a:p>
        </p:txBody>
      </p:sp>
      <p:sp>
        <p:nvSpPr>
          <p:cNvPr id="238" name="Google Shape;238;p29"/>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9" name="Google Shape;239;p29"/>
          <p:cNvSpPr txBox="1"/>
          <p:nvPr/>
        </p:nvSpPr>
        <p:spPr>
          <a:xfrm>
            <a:off x="7234975" y="14747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Machine Learning Pipelines</a:t>
            </a:r>
            <a:endParaRPr/>
          </a:p>
        </p:txBody>
      </p:sp>
      <p:sp>
        <p:nvSpPr>
          <p:cNvPr id="240" name="Google Shape;240;p2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Predictive Analysis (Classification)</a:t>
            </a:r>
            <a:endParaRPr sz="3700">
              <a:solidFill>
                <a:srgbClr val="0B49CB"/>
              </a:solidFill>
              <a:latin typeface="IBM Plex Mono SemiBold"/>
              <a:ea typeface="IBM Plex Mono SemiBold"/>
              <a:cs typeface="IBM Plex Mono SemiBold"/>
              <a:sym typeface="IBM Plex Mono SemiBold"/>
            </a:endParaRPr>
          </a:p>
        </p:txBody>
      </p:sp>
      <p:sp>
        <p:nvSpPr>
          <p:cNvPr id="241" name="Google Shape;241;p29"/>
          <p:cNvSpPr/>
          <p:nvPr/>
        </p:nvSpPr>
        <p:spPr>
          <a:xfrm>
            <a:off x="5775150" y="2210925"/>
            <a:ext cx="17823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Importing The Required Libraries</a:t>
            </a:r>
            <a:endParaRPr>
              <a:solidFill>
                <a:schemeClr val="lt1"/>
              </a:solidFill>
              <a:highlight>
                <a:srgbClr val="0B49CB"/>
              </a:highlight>
            </a:endParaRPr>
          </a:p>
        </p:txBody>
      </p:sp>
      <p:sp>
        <p:nvSpPr>
          <p:cNvPr id="242" name="Google Shape;242;p29"/>
          <p:cNvSpPr/>
          <p:nvPr/>
        </p:nvSpPr>
        <p:spPr>
          <a:xfrm>
            <a:off x="7751563" y="2210925"/>
            <a:ext cx="17823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Loading the cleaned data</a:t>
            </a:r>
            <a:endParaRPr>
              <a:solidFill>
                <a:schemeClr val="lt1"/>
              </a:solidFill>
              <a:highlight>
                <a:srgbClr val="0B49CB"/>
              </a:highlight>
            </a:endParaRPr>
          </a:p>
        </p:txBody>
      </p:sp>
      <p:sp>
        <p:nvSpPr>
          <p:cNvPr id="243" name="Google Shape;243;p29"/>
          <p:cNvSpPr/>
          <p:nvPr/>
        </p:nvSpPr>
        <p:spPr>
          <a:xfrm>
            <a:off x="9779550" y="2210925"/>
            <a:ext cx="17823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Standardizing the data</a:t>
            </a:r>
            <a:endParaRPr>
              <a:solidFill>
                <a:schemeClr val="lt1"/>
              </a:solidFill>
              <a:highlight>
                <a:srgbClr val="0B49CB"/>
              </a:highlight>
            </a:endParaRPr>
          </a:p>
        </p:txBody>
      </p:sp>
      <p:sp>
        <p:nvSpPr>
          <p:cNvPr id="244" name="Google Shape;244;p29"/>
          <p:cNvSpPr/>
          <p:nvPr/>
        </p:nvSpPr>
        <p:spPr>
          <a:xfrm>
            <a:off x="5775150" y="3561625"/>
            <a:ext cx="17823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Using Grid Search technique</a:t>
            </a:r>
            <a:endParaRPr>
              <a:solidFill>
                <a:schemeClr val="lt1"/>
              </a:solidFill>
              <a:highlight>
                <a:srgbClr val="0B49CB"/>
              </a:highlight>
            </a:endParaRPr>
          </a:p>
        </p:txBody>
      </p:sp>
      <p:sp>
        <p:nvSpPr>
          <p:cNvPr id="245" name="Google Shape;245;p29"/>
          <p:cNvSpPr/>
          <p:nvPr/>
        </p:nvSpPr>
        <p:spPr>
          <a:xfrm>
            <a:off x="7751563" y="3561625"/>
            <a:ext cx="17823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Initializing classification algorithms</a:t>
            </a:r>
            <a:endParaRPr>
              <a:solidFill>
                <a:schemeClr val="lt1"/>
              </a:solidFill>
              <a:highlight>
                <a:srgbClr val="0B49CB"/>
              </a:highlight>
            </a:endParaRPr>
          </a:p>
        </p:txBody>
      </p:sp>
      <p:sp>
        <p:nvSpPr>
          <p:cNvPr id="246" name="Google Shape;246;p29"/>
          <p:cNvSpPr/>
          <p:nvPr/>
        </p:nvSpPr>
        <p:spPr>
          <a:xfrm>
            <a:off x="9779550" y="3561625"/>
            <a:ext cx="17823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Splitting the data into Test/Train sets</a:t>
            </a:r>
            <a:endParaRPr>
              <a:solidFill>
                <a:schemeClr val="lt1"/>
              </a:solidFill>
              <a:highlight>
                <a:srgbClr val="0B49CB"/>
              </a:highlight>
            </a:endParaRPr>
          </a:p>
        </p:txBody>
      </p:sp>
      <p:sp>
        <p:nvSpPr>
          <p:cNvPr id="247" name="Google Shape;247;p29"/>
          <p:cNvSpPr/>
          <p:nvPr/>
        </p:nvSpPr>
        <p:spPr>
          <a:xfrm>
            <a:off x="5775150" y="5014225"/>
            <a:ext cx="17823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Using Evaluation techniques</a:t>
            </a:r>
            <a:endParaRPr>
              <a:solidFill>
                <a:schemeClr val="lt1"/>
              </a:solidFill>
              <a:highlight>
                <a:srgbClr val="0B49CB"/>
              </a:highlight>
            </a:endParaRPr>
          </a:p>
        </p:txBody>
      </p:sp>
      <p:sp>
        <p:nvSpPr>
          <p:cNvPr id="248" name="Google Shape;248;p29"/>
          <p:cNvSpPr/>
          <p:nvPr/>
        </p:nvSpPr>
        <p:spPr>
          <a:xfrm>
            <a:off x="7751563" y="5014225"/>
            <a:ext cx="1782300" cy="7773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Identifying The best model and parameters</a:t>
            </a:r>
            <a:endParaRPr>
              <a:solidFill>
                <a:schemeClr val="lt1"/>
              </a:solidFill>
              <a:highlight>
                <a:srgbClr val="0B49CB"/>
              </a:highlight>
            </a:endParaRPr>
          </a:p>
        </p:txBody>
      </p:sp>
      <p:cxnSp>
        <p:nvCxnSpPr>
          <p:cNvPr id="249" name="Google Shape;249;p29"/>
          <p:cNvCxnSpPr>
            <a:stCxn id="241" idx="3"/>
            <a:endCxn id="242" idx="1"/>
          </p:cNvCxnSpPr>
          <p:nvPr/>
        </p:nvCxnSpPr>
        <p:spPr>
          <a:xfrm>
            <a:off x="7557450" y="2599575"/>
            <a:ext cx="194100" cy="0"/>
          </a:xfrm>
          <a:prstGeom prst="straightConnector1">
            <a:avLst/>
          </a:prstGeom>
          <a:noFill/>
          <a:ln cap="flat" cmpd="sng" w="19050">
            <a:solidFill>
              <a:srgbClr val="292929"/>
            </a:solidFill>
            <a:prstDash val="solid"/>
            <a:round/>
            <a:headEnd len="med" w="med" type="none"/>
            <a:tailEnd len="med" w="med" type="triangle"/>
          </a:ln>
        </p:spPr>
      </p:cxnSp>
      <p:cxnSp>
        <p:nvCxnSpPr>
          <p:cNvPr id="250" name="Google Shape;250;p29"/>
          <p:cNvCxnSpPr>
            <a:stCxn id="242" idx="3"/>
            <a:endCxn id="243" idx="1"/>
          </p:cNvCxnSpPr>
          <p:nvPr/>
        </p:nvCxnSpPr>
        <p:spPr>
          <a:xfrm>
            <a:off x="9533863" y="2599575"/>
            <a:ext cx="245700" cy="0"/>
          </a:xfrm>
          <a:prstGeom prst="straightConnector1">
            <a:avLst/>
          </a:prstGeom>
          <a:noFill/>
          <a:ln cap="flat" cmpd="sng" w="19050">
            <a:solidFill>
              <a:srgbClr val="292929"/>
            </a:solidFill>
            <a:prstDash val="solid"/>
            <a:round/>
            <a:headEnd len="med" w="med" type="none"/>
            <a:tailEnd len="med" w="med" type="triangle"/>
          </a:ln>
        </p:spPr>
      </p:cxnSp>
      <p:cxnSp>
        <p:nvCxnSpPr>
          <p:cNvPr id="251" name="Google Shape;251;p29"/>
          <p:cNvCxnSpPr>
            <a:stCxn id="243" idx="2"/>
            <a:endCxn id="246" idx="0"/>
          </p:cNvCxnSpPr>
          <p:nvPr/>
        </p:nvCxnSpPr>
        <p:spPr>
          <a:xfrm>
            <a:off x="10670700" y="2988225"/>
            <a:ext cx="0" cy="573300"/>
          </a:xfrm>
          <a:prstGeom prst="straightConnector1">
            <a:avLst/>
          </a:prstGeom>
          <a:noFill/>
          <a:ln cap="flat" cmpd="sng" w="19050">
            <a:solidFill>
              <a:srgbClr val="292929"/>
            </a:solidFill>
            <a:prstDash val="solid"/>
            <a:round/>
            <a:headEnd len="med" w="med" type="none"/>
            <a:tailEnd len="med" w="med" type="triangle"/>
          </a:ln>
        </p:spPr>
      </p:cxnSp>
      <p:cxnSp>
        <p:nvCxnSpPr>
          <p:cNvPr id="252" name="Google Shape;252;p29"/>
          <p:cNvCxnSpPr>
            <a:stCxn id="245" idx="1"/>
            <a:endCxn id="244" idx="3"/>
          </p:cNvCxnSpPr>
          <p:nvPr/>
        </p:nvCxnSpPr>
        <p:spPr>
          <a:xfrm rot="10800000">
            <a:off x="7557463" y="3950275"/>
            <a:ext cx="194100" cy="0"/>
          </a:xfrm>
          <a:prstGeom prst="straightConnector1">
            <a:avLst/>
          </a:prstGeom>
          <a:noFill/>
          <a:ln cap="flat" cmpd="sng" w="19050">
            <a:solidFill>
              <a:srgbClr val="292929"/>
            </a:solidFill>
            <a:prstDash val="solid"/>
            <a:round/>
            <a:headEnd len="med" w="med" type="none"/>
            <a:tailEnd len="med" w="med" type="triangle"/>
          </a:ln>
        </p:spPr>
      </p:cxnSp>
      <p:cxnSp>
        <p:nvCxnSpPr>
          <p:cNvPr id="253" name="Google Shape;253;p29"/>
          <p:cNvCxnSpPr>
            <a:stCxn id="247" idx="3"/>
            <a:endCxn id="248" idx="1"/>
          </p:cNvCxnSpPr>
          <p:nvPr/>
        </p:nvCxnSpPr>
        <p:spPr>
          <a:xfrm>
            <a:off x="7557450" y="5402875"/>
            <a:ext cx="194100" cy="0"/>
          </a:xfrm>
          <a:prstGeom prst="straightConnector1">
            <a:avLst/>
          </a:prstGeom>
          <a:noFill/>
          <a:ln cap="flat" cmpd="sng" w="19050">
            <a:solidFill>
              <a:srgbClr val="292929"/>
            </a:solidFill>
            <a:prstDash val="solid"/>
            <a:round/>
            <a:headEnd len="med" w="med" type="none"/>
            <a:tailEnd len="med" w="med" type="triangle"/>
          </a:ln>
        </p:spPr>
      </p:cxnSp>
      <p:cxnSp>
        <p:nvCxnSpPr>
          <p:cNvPr id="254" name="Google Shape;254;p29"/>
          <p:cNvCxnSpPr>
            <a:stCxn id="246" idx="1"/>
            <a:endCxn id="245" idx="3"/>
          </p:cNvCxnSpPr>
          <p:nvPr/>
        </p:nvCxnSpPr>
        <p:spPr>
          <a:xfrm rot="10800000">
            <a:off x="9533850" y="3950275"/>
            <a:ext cx="245700" cy="0"/>
          </a:xfrm>
          <a:prstGeom prst="straightConnector1">
            <a:avLst/>
          </a:prstGeom>
          <a:noFill/>
          <a:ln cap="flat" cmpd="sng" w="19050">
            <a:solidFill>
              <a:srgbClr val="292929"/>
            </a:solidFill>
            <a:prstDash val="solid"/>
            <a:round/>
            <a:headEnd len="med" w="med" type="none"/>
            <a:tailEnd len="med" w="med" type="triangle"/>
          </a:ln>
        </p:spPr>
      </p:cxnSp>
      <p:cxnSp>
        <p:nvCxnSpPr>
          <p:cNvPr id="255" name="Google Shape;255;p29"/>
          <p:cNvCxnSpPr>
            <a:endCxn id="247" idx="0"/>
          </p:cNvCxnSpPr>
          <p:nvPr/>
        </p:nvCxnSpPr>
        <p:spPr>
          <a:xfrm>
            <a:off x="6666300" y="4338925"/>
            <a:ext cx="0" cy="675300"/>
          </a:xfrm>
          <a:prstGeom prst="straightConnector1">
            <a:avLst/>
          </a:prstGeom>
          <a:noFill/>
          <a:ln cap="flat" cmpd="sng" w="19050">
            <a:solidFill>
              <a:srgbClr val="292929"/>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0"/>
          <p:cNvSpPr txBox="1"/>
          <p:nvPr/>
        </p:nvSpPr>
        <p:spPr>
          <a:xfrm>
            <a:off x="841125" y="1807337"/>
            <a:ext cx="7068600" cy="1621800"/>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Exploratory data analysis results</a:t>
            </a:r>
            <a:endParaRPr/>
          </a:p>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Interactive analytics demo in screenshots</a:t>
            </a:r>
            <a:endParaRPr/>
          </a:p>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ct val="1000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ct val="1000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62" name="Google Shape;262;p30"/>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3" name="Google Shape;263;p3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Results</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3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4" name="Google Shape;274;p32"/>
          <p:cNvSpPr txBox="1"/>
          <p:nvPr>
            <p:ph idx="1" type="body"/>
          </p:nvPr>
        </p:nvSpPr>
        <p:spPr>
          <a:xfrm>
            <a:off x="864975" y="4273375"/>
            <a:ext cx="9960900" cy="2205000"/>
          </a:xfrm>
          <a:prstGeom prst="rect">
            <a:avLst/>
          </a:prstGeom>
          <a:noFill/>
          <a:ln>
            <a:noFill/>
          </a:ln>
        </p:spPr>
        <p:txBody>
          <a:bodyPr anchorCtr="0" anchor="t" bIns="45700" lIns="91425" spcFirstLastPara="1" rIns="91425" wrap="square" tIns="45700">
            <a:normAutofit fontScale="85000"/>
          </a:bodyPr>
          <a:lstStyle/>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1- CCAFS SLC 40 : is the most usable site for launching SpaceX's rockets and it has 55 trials, 33 of them are successful and 22 of them are failed # 60% success rate</a:t>
            </a:r>
            <a:endParaRPr sz="2200">
              <a:solidFill>
                <a:srgbClr val="292929"/>
              </a:solidFill>
            </a:endParaRPr>
          </a:p>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2- VAFB SLC 4E : is the least usable site for launching SpaceX's rockets and it has 13 trials, 10 of them are successful and 03 of them are failed # 77% success rate</a:t>
            </a:r>
            <a:endParaRPr sz="2200">
              <a:solidFill>
                <a:srgbClr val="292929"/>
              </a:solidFill>
            </a:endParaRPr>
          </a:p>
          <a:p>
            <a:pPr indent="-207645"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rPr>
              <a:t>3- VAFB SLC 4E : is a moderate site in terms of launching SpaceX's rockets and it has 22 trials, 17 of them are successful and 05 of them are failed # 77% success rate</a:t>
            </a:r>
            <a:endParaRPr sz="2200">
              <a:solidFill>
                <a:srgbClr val="292929"/>
              </a:solidFill>
            </a:endParaRPr>
          </a:p>
        </p:txBody>
      </p:sp>
      <p:pic>
        <p:nvPicPr>
          <p:cNvPr descr="A graph showing flight number and flight number&#10;&#10;Description automatically generated" id="275" name="Google Shape;275;p32"/>
          <p:cNvPicPr preferRelativeResize="0"/>
          <p:nvPr/>
        </p:nvPicPr>
        <p:blipFill rotWithShape="1">
          <a:blip r:embed="rId4">
            <a:alphaModFix/>
          </a:blip>
          <a:srcRect b="0" l="0" r="0" t="0"/>
          <a:stretch/>
        </p:blipFill>
        <p:spPr>
          <a:xfrm>
            <a:off x="1533982" y="1552457"/>
            <a:ext cx="8987645" cy="1842615"/>
          </a:xfrm>
          <a:prstGeom prst="rect">
            <a:avLst/>
          </a:prstGeom>
          <a:noFill/>
          <a:ln>
            <a:noFill/>
          </a:ln>
        </p:spPr>
      </p:pic>
      <p:sp>
        <p:nvSpPr>
          <p:cNvPr id="276" name="Google Shape;276;p3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Flight Number vs. Launch Site</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33"/>
          <p:cNvSpPr txBox="1"/>
          <p:nvPr>
            <p:ph idx="1" type="body"/>
          </p:nvPr>
        </p:nvSpPr>
        <p:spPr>
          <a:xfrm>
            <a:off x="769975" y="4275950"/>
            <a:ext cx="10763700" cy="1833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According to the plot above:</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there is no strong relationship between the payload mass and the success of first stage return since there are approximately equivalent numbers of failed and successful trials.</a:t>
            </a:r>
            <a:endParaRPr/>
          </a:p>
        </p:txBody>
      </p:sp>
      <p:sp>
        <p:nvSpPr>
          <p:cNvPr id="282" name="Google Shape;282;p3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3" name="Google Shape;283;p33"/>
          <p:cNvPicPr preferRelativeResize="0"/>
          <p:nvPr/>
        </p:nvPicPr>
        <p:blipFill>
          <a:blip r:embed="rId4">
            <a:alphaModFix/>
          </a:blip>
          <a:stretch>
            <a:fillRect/>
          </a:stretch>
        </p:blipFill>
        <p:spPr>
          <a:xfrm>
            <a:off x="934049" y="1383405"/>
            <a:ext cx="10323901" cy="2908625"/>
          </a:xfrm>
          <a:prstGeom prst="rect">
            <a:avLst/>
          </a:prstGeom>
          <a:noFill/>
          <a:ln>
            <a:noFill/>
          </a:ln>
        </p:spPr>
      </p:pic>
      <p:sp>
        <p:nvSpPr>
          <p:cNvPr id="284" name="Google Shape;284;p3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Payload vs. Launch Site</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34"/>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0" name="Google Shape;290;p34"/>
          <p:cNvSpPr txBox="1"/>
          <p:nvPr>
            <p:ph idx="1" type="body"/>
          </p:nvPr>
        </p:nvSpPr>
        <p:spPr>
          <a:xfrm>
            <a:off x="7527370" y="1451826"/>
            <a:ext cx="4478400" cy="4824900"/>
          </a:xfrm>
          <a:prstGeom prst="rect">
            <a:avLst/>
          </a:prstGeom>
          <a:noFill/>
          <a:ln>
            <a:noFill/>
          </a:ln>
        </p:spPr>
        <p:txBody>
          <a:bodyPr anchorCtr="0" anchor="t" bIns="45700" lIns="91425" spcFirstLastPara="1" rIns="91425" wrap="square" tIns="45700">
            <a:noAutofit/>
          </a:bodyPr>
          <a:lstStyle/>
          <a:p>
            <a:pPr indent="-247650" lvl="0" marL="241300" marR="0" rtl="0" algn="l">
              <a:lnSpc>
                <a:spcPct val="100000"/>
              </a:lnSpc>
              <a:spcBef>
                <a:spcPts val="0"/>
              </a:spcBef>
              <a:spcAft>
                <a:spcPts val="0"/>
              </a:spcAft>
              <a:buClr>
                <a:srgbClr val="292929"/>
              </a:buClr>
              <a:buSzPts val="1900"/>
              <a:buFont typeface="Arial"/>
              <a:buChar char="•"/>
            </a:pPr>
            <a:r>
              <a:rPr lang="en-US" sz="1900">
                <a:solidFill>
                  <a:srgbClr val="292929"/>
                </a:solidFill>
                <a:latin typeface="Arial"/>
                <a:ea typeface="Arial"/>
                <a:cs typeface="Arial"/>
                <a:sym typeface="Arial"/>
              </a:rPr>
              <a:t>CCAFS SLC 40 and KSC LC 39A have a wider range of payload masses compared to VAFB SLC 4E.</a:t>
            </a:r>
            <a:endParaRPr sz="1900">
              <a:solidFill>
                <a:srgbClr val="292929"/>
              </a:solidFill>
              <a:latin typeface="Arial"/>
              <a:ea typeface="Arial"/>
              <a:cs typeface="Arial"/>
              <a:sym typeface="Arial"/>
            </a:endParaRPr>
          </a:p>
          <a:p>
            <a:pPr indent="-247650" lvl="0" marL="241300" marR="0" rtl="0" algn="l">
              <a:lnSpc>
                <a:spcPct val="100000"/>
              </a:lnSpc>
              <a:spcBef>
                <a:spcPts val="1500"/>
              </a:spcBef>
              <a:spcAft>
                <a:spcPts val="0"/>
              </a:spcAft>
              <a:buClr>
                <a:srgbClr val="292929"/>
              </a:buClr>
              <a:buSzPts val="1900"/>
              <a:buFont typeface="Arial"/>
              <a:buChar char="•"/>
            </a:pPr>
            <a:r>
              <a:rPr lang="en-US" sz="1900">
                <a:solidFill>
                  <a:srgbClr val="292929"/>
                </a:solidFill>
                <a:latin typeface="Arial"/>
                <a:ea typeface="Arial"/>
                <a:cs typeface="Arial"/>
                <a:sym typeface="Arial"/>
              </a:rPr>
              <a:t>VAFB SLC 4E has fewer launches and generally handles lower payload masses</a:t>
            </a:r>
            <a:endParaRPr sz="1900">
              <a:solidFill>
                <a:srgbClr val="292929"/>
              </a:solidFill>
              <a:latin typeface="Arial"/>
              <a:ea typeface="Arial"/>
              <a:cs typeface="Arial"/>
              <a:sym typeface="Arial"/>
            </a:endParaRPr>
          </a:p>
          <a:p>
            <a:pPr indent="-247650" lvl="0" marL="241300" marR="0" rtl="0" algn="l">
              <a:lnSpc>
                <a:spcPct val="100000"/>
              </a:lnSpc>
              <a:spcBef>
                <a:spcPts val="1100"/>
              </a:spcBef>
              <a:spcAft>
                <a:spcPts val="0"/>
              </a:spcAft>
              <a:buClr>
                <a:srgbClr val="292929"/>
              </a:buClr>
              <a:buSzPts val="1900"/>
              <a:buFont typeface="Arial"/>
              <a:buChar char="•"/>
            </a:pPr>
            <a:r>
              <a:rPr lang="en-US" sz="1900">
                <a:solidFill>
                  <a:srgbClr val="292929"/>
                </a:solidFill>
                <a:latin typeface="Arial"/>
                <a:ea typeface="Arial"/>
                <a:cs typeface="Arial"/>
                <a:sym typeface="Arial"/>
              </a:rPr>
              <a:t>Successful landings (Class 1, orange dots) occur across all payload masses at CCAFS SLC 40 and KSC LC 39A.</a:t>
            </a:r>
            <a:endParaRPr sz="1500"/>
          </a:p>
          <a:p>
            <a:pPr indent="-247650" lvl="0" marL="241300" marR="0" rtl="0" algn="l">
              <a:lnSpc>
                <a:spcPct val="100000"/>
              </a:lnSpc>
              <a:spcBef>
                <a:spcPts val="1500"/>
              </a:spcBef>
              <a:spcAft>
                <a:spcPts val="0"/>
              </a:spcAft>
              <a:buClr>
                <a:srgbClr val="292929"/>
              </a:buClr>
              <a:buSzPts val="1900"/>
              <a:buFont typeface="Arial"/>
              <a:buChar char="•"/>
            </a:pPr>
            <a:r>
              <a:rPr lang="en-US" sz="1900">
                <a:solidFill>
                  <a:srgbClr val="292929"/>
                </a:solidFill>
                <a:latin typeface="Arial"/>
                <a:ea typeface="Arial"/>
                <a:cs typeface="Arial"/>
                <a:sym typeface="Arial"/>
              </a:rPr>
              <a:t>VAFB SLC 4E shows fewer data points, but successful landings are present, with no rockets launched for heavy payload mass (greater than 10000)</a:t>
            </a:r>
            <a:endParaRPr sz="1900">
              <a:solidFill>
                <a:srgbClr val="292929"/>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p:txBody>
      </p:sp>
      <p:pic>
        <p:nvPicPr>
          <p:cNvPr descr="A graph of numbers and points&#10;&#10;Description automatically generated" id="291" name="Google Shape;291;p34"/>
          <p:cNvPicPr preferRelativeResize="0"/>
          <p:nvPr/>
        </p:nvPicPr>
        <p:blipFill rotWithShape="1">
          <a:blip r:embed="rId4">
            <a:alphaModFix/>
          </a:blip>
          <a:srcRect b="0" l="0" r="0" t="0"/>
          <a:stretch/>
        </p:blipFill>
        <p:spPr>
          <a:xfrm>
            <a:off x="182967" y="1451468"/>
            <a:ext cx="7108520" cy="4774672"/>
          </a:xfrm>
          <a:prstGeom prst="rect">
            <a:avLst/>
          </a:prstGeom>
          <a:noFill/>
          <a:ln>
            <a:noFill/>
          </a:ln>
        </p:spPr>
      </p:pic>
      <p:sp>
        <p:nvSpPr>
          <p:cNvPr id="292" name="Google Shape;292;p34"/>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Payload vs. Launch Site</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3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35"/>
          <p:cNvSpPr txBox="1"/>
          <p:nvPr>
            <p:ph idx="1" type="body"/>
          </p:nvPr>
        </p:nvSpPr>
        <p:spPr>
          <a:xfrm>
            <a:off x="770011" y="2082114"/>
            <a:ext cx="3932100" cy="38115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According to the bar plot :</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The best orbits in terms of successful first stage returns are ['ES-L1', 'GEO', HEO, SSO]</a:t>
            </a:r>
            <a:endParaRPr sz="1800">
              <a:solidFill>
                <a:srgbClr val="292929"/>
              </a:solidFill>
            </a:endParaRPr>
          </a:p>
          <a:p>
            <a:pPr indent="-203200" lvl="0" marL="228600" marR="0" rtl="0" algn="l">
              <a:lnSpc>
                <a:spcPct val="100000"/>
              </a:lnSpc>
              <a:spcBef>
                <a:spcPts val="1400"/>
              </a:spcBef>
              <a:spcAft>
                <a:spcPts val="0"/>
              </a:spcAft>
              <a:buClr>
                <a:srgbClr val="292929"/>
              </a:buClr>
              <a:buSzPts val="1800"/>
              <a:buFont typeface="Arial"/>
              <a:buChar char="•"/>
            </a:pPr>
            <a:r>
              <a:rPr lang="en-US" sz="1800">
                <a:solidFill>
                  <a:srgbClr val="292929"/>
                </a:solidFill>
              </a:rPr>
              <a:t>Where the worst orbit is 'GTO’ , therefore we need to understand why it is the worst to avoid the failure of first stage return</a:t>
            </a:r>
            <a:endParaRPr sz="1800">
              <a:solidFill>
                <a:srgbClr val="292929"/>
              </a:solidFill>
            </a:endParaRPr>
          </a:p>
        </p:txBody>
      </p:sp>
      <p:pic>
        <p:nvPicPr>
          <p:cNvPr id="299" name="Google Shape;299;p35"/>
          <p:cNvPicPr preferRelativeResize="0"/>
          <p:nvPr/>
        </p:nvPicPr>
        <p:blipFill>
          <a:blip r:embed="rId4">
            <a:alphaModFix/>
          </a:blip>
          <a:stretch>
            <a:fillRect/>
          </a:stretch>
        </p:blipFill>
        <p:spPr>
          <a:xfrm>
            <a:off x="4655811" y="1544275"/>
            <a:ext cx="7185089" cy="4204041"/>
          </a:xfrm>
          <a:prstGeom prst="rect">
            <a:avLst/>
          </a:prstGeom>
          <a:noFill/>
          <a:ln>
            <a:noFill/>
          </a:ln>
        </p:spPr>
      </p:pic>
      <p:sp>
        <p:nvSpPr>
          <p:cNvPr id="300" name="Google Shape;300;p3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Success Rate vs. Orbit Type</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36"/>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6" name="Google Shape;306;p36"/>
          <p:cNvSpPr txBox="1"/>
          <p:nvPr>
            <p:ph idx="1" type="body"/>
          </p:nvPr>
        </p:nvSpPr>
        <p:spPr>
          <a:xfrm>
            <a:off x="6855081" y="1370780"/>
            <a:ext cx="5053500" cy="4918800"/>
          </a:xfrm>
          <a:prstGeom prst="rect">
            <a:avLst/>
          </a:prstGeom>
          <a:noFill/>
          <a:ln>
            <a:noFill/>
          </a:ln>
        </p:spPr>
        <p:txBody>
          <a:bodyPr anchorCtr="0" anchor="t" bIns="45700" lIns="91425" spcFirstLastPara="1" rIns="91425" wrap="square" tIns="45700">
            <a:normAutofit lnSpcReduction="10000"/>
          </a:bodyPr>
          <a:lstStyle/>
          <a:p>
            <a:pPr indent="-228600" lvl="0" marL="2413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As the flight number increases, indicating more recent launches, there is a trend towards more successful landings (Class 1, orange dots).</a:t>
            </a:r>
            <a:endParaRPr sz="2000">
              <a:solidFill>
                <a:srgbClr val="292929"/>
              </a:solidFill>
              <a:latin typeface="Arial"/>
              <a:ea typeface="Arial"/>
              <a:cs typeface="Arial"/>
              <a:sym typeface="Arial"/>
            </a:endParaRPr>
          </a:p>
          <a:p>
            <a:pPr indent="-228600" lvl="0" marL="241300" marR="0" rtl="0" algn="l">
              <a:lnSpc>
                <a:spcPct val="100000"/>
              </a:lnSpc>
              <a:spcBef>
                <a:spcPts val="1500"/>
              </a:spcBef>
              <a:spcAft>
                <a:spcPts val="0"/>
              </a:spcAft>
              <a:buClr>
                <a:srgbClr val="292929"/>
              </a:buClr>
              <a:buSzPts val="2000"/>
              <a:buFont typeface="Arial"/>
              <a:buChar char="•"/>
            </a:pPr>
            <a:r>
              <a:rPr lang="en-US" sz="2000">
                <a:solidFill>
                  <a:srgbClr val="292929"/>
                </a:solidFill>
                <a:latin typeface="Arial"/>
                <a:ea typeface="Arial"/>
                <a:cs typeface="Arial"/>
                <a:sym typeface="Arial"/>
              </a:rPr>
              <a:t>Some orbits, like ES-L1, SSO, and GEO, show a higher concentration of successful landings.</a:t>
            </a:r>
            <a:endParaRPr sz="1500"/>
          </a:p>
          <a:p>
            <a:pPr indent="-228600" lvl="0" marL="241300" marR="0" rtl="0" algn="l">
              <a:lnSpc>
                <a:spcPct val="90000"/>
              </a:lnSpc>
              <a:spcBef>
                <a:spcPts val="1100"/>
              </a:spcBef>
              <a:spcAft>
                <a:spcPts val="0"/>
              </a:spcAft>
              <a:buClr>
                <a:srgbClr val="292929"/>
              </a:buClr>
              <a:buSzPts val="2000"/>
              <a:buFont typeface="Arial"/>
              <a:buChar char="•"/>
            </a:pPr>
            <a:r>
              <a:rPr lang="en-US" sz="2000">
                <a:solidFill>
                  <a:srgbClr val="292929"/>
                </a:solidFill>
                <a:latin typeface="Arial"/>
                <a:ea typeface="Arial"/>
                <a:cs typeface="Arial"/>
                <a:sym typeface="Arial"/>
              </a:rPr>
              <a:t>LEO and ISS have a mix of successful and unsuccessful landings, with a slight increase in success over time.</a:t>
            </a:r>
            <a:endParaRPr sz="1500"/>
          </a:p>
          <a:p>
            <a:pPr indent="-228600" lvl="0" marL="241300" marR="0" rtl="0" algn="l">
              <a:lnSpc>
                <a:spcPct val="90000"/>
              </a:lnSpc>
              <a:spcBef>
                <a:spcPts val="1500"/>
              </a:spcBef>
              <a:spcAft>
                <a:spcPts val="0"/>
              </a:spcAft>
              <a:buClr>
                <a:srgbClr val="292929"/>
              </a:buClr>
              <a:buSzPts val="2000"/>
              <a:buFont typeface="Arial"/>
              <a:buChar char="•"/>
            </a:pPr>
            <a:r>
              <a:rPr lang="en-US" sz="2000">
                <a:solidFill>
                  <a:srgbClr val="292929"/>
                </a:solidFill>
                <a:latin typeface="Arial"/>
                <a:ea typeface="Arial"/>
                <a:cs typeface="Arial"/>
                <a:sym typeface="Arial"/>
              </a:rPr>
              <a:t>GTO shows a more balanced mix of outcomes, indicating challenges in achieving consistent success.</a:t>
            </a:r>
            <a:endParaRPr sz="2000">
              <a:solidFill>
                <a:srgbClr val="292929"/>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p:txBody>
      </p:sp>
      <p:pic>
        <p:nvPicPr>
          <p:cNvPr descr="A graph of flight number&#10;&#10;Description automatically generated" id="307" name="Google Shape;307;p36"/>
          <p:cNvPicPr preferRelativeResize="0"/>
          <p:nvPr/>
        </p:nvPicPr>
        <p:blipFill rotWithShape="1">
          <a:blip r:embed="rId4">
            <a:alphaModFix/>
          </a:blip>
          <a:srcRect b="0" l="0" r="0" t="0"/>
          <a:stretch/>
        </p:blipFill>
        <p:spPr>
          <a:xfrm>
            <a:off x="131001" y="1371600"/>
            <a:ext cx="6554636" cy="4905554"/>
          </a:xfrm>
          <a:prstGeom prst="rect">
            <a:avLst/>
          </a:prstGeom>
          <a:noFill/>
          <a:ln>
            <a:noFill/>
          </a:ln>
        </p:spPr>
      </p:pic>
      <p:sp>
        <p:nvSpPr>
          <p:cNvPr id="308" name="Google Shape;308;p36"/>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Flight Number vs. Orbit Type</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p37"/>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4" name="Google Shape;314;p37"/>
          <p:cNvSpPr txBox="1"/>
          <p:nvPr>
            <p:ph idx="1" type="body"/>
          </p:nvPr>
        </p:nvSpPr>
        <p:spPr>
          <a:xfrm>
            <a:off x="7526089" y="1368863"/>
            <a:ext cx="4454100" cy="5189700"/>
          </a:xfrm>
          <a:prstGeom prst="rect">
            <a:avLst/>
          </a:prstGeom>
          <a:noFill/>
          <a:ln>
            <a:noFill/>
          </a:ln>
        </p:spPr>
        <p:txBody>
          <a:bodyPr anchorCtr="0" anchor="t" bIns="45700" lIns="91425" spcFirstLastPara="1" rIns="91425" wrap="square" tIns="45700">
            <a:noAutofit/>
          </a:bodyPr>
          <a:lstStyle/>
          <a:p>
            <a:pPr indent="-228600" lvl="0" marL="241300" marR="0" rtl="0" algn="l">
              <a:lnSpc>
                <a:spcPct val="10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GTO orbit shows a concentration of payloads around 6000 kg, with mixed success.</a:t>
            </a:r>
            <a:endParaRPr sz="1500"/>
          </a:p>
          <a:p>
            <a:pPr indent="-228600" lvl="0" marL="241300" marR="0" rtl="0" algn="l">
              <a:lnSpc>
                <a:spcPct val="100000"/>
              </a:lnSpc>
              <a:spcBef>
                <a:spcPts val="1500"/>
              </a:spcBef>
              <a:spcAft>
                <a:spcPts val="0"/>
              </a:spcAft>
              <a:buClr>
                <a:schemeClr val="dk1"/>
              </a:buClr>
              <a:buSzPts val="2000"/>
              <a:buFont typeface="Arial"/>
              <a:buChar char="•"/>
            </a:pPr>
            <a:r>
              <a:rPr lang="en-US" sz="2000">
                <a:solidFill>
                  <a:schemeClr val="dk1"/>
                </a:solidFill>
                <a:latin typeface="Arial"/>
                <a:ea typeface="Arial"/>
                <a:cs typeface="Arial"/>
                <a:sym typeface="Arial"/>
              </a:rPr>
              <a:t>LEO and ISS orbits handle a wide range of payload masses, with many successful landings (Class 1, orange dots).</a:t>
            </a:r>
            <a:endParaRPr sz="1500"/>
          </a:p>
          <a:p>
            <a:pPr indent="-228600" lvl="0" marL="241300" marR="0" rtl="0" algn="l">
              <a:lnSpc>
                <a:spcPct val="100000"/>
              </a:lnSpc>
              <a:spcBef>
                <a:spcPts val="1500"/>
              </a:spcBef>
              <a:spcAft>
                <a:spcPts val="0"/>
              </a:spcAft>
              <a:buClr>
                <a:schemeClr val="dk1"/>
              </a:buClr>
              <a:buSzPts val="2000"/>
              <a:buFont typeface="Arial"/>
              <a:buChar char="•"/>
            </a:pPr>
            <a:r>
              <a:rPr lang="en-US" sz="2000">
                <a:solidFill>
                  <a:schemeClr val="dk1"/>
                </a:solidFill>
                <a:latin typeface="Arial"/>
                <a:ea typeface="Arial"/>
                <a:cs typeface="Arial"/>
                <a:sym typeface="Arial"/>
              </a:rPr>
              <a:t>Higher payload masses, especially in VLEO and GEO, tend to have successful outcomes.</a:t>
            </a:r>
            <a:br>
              <a:rPr lang="en-US" sz="2000">
                <a:solidFill>
                  <a:schemeClr val="dk1"/>
                </a:solidFill>
                <a:latin typeface="Arial"/>
                <a:ea typeface="Arial"/>
                <a:cs typeface="Arial"/>
                <a:sym typeface="Arial"/>
              </a:rPr>
            </a:br>
            <a:endParaRPr sz="2800">
              <a:solidFill>
                <a:schemeClr val="dk1"/>
              </a:solidFill>
              <a:latin typeface="Calibri"/>
              <a:ea typeface="Calibri"/>
              <a:cs typeface="Calibri"/>
              <a:sym typeface="Calibri"/>
            </a:endParaRPr>
          </a:p>
          <a:p>
            <a:pPr indent="0" lvl="0" marL="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p:txBody>
      </p:sp>
      <p:pic>
        <p:nvPicPr>
          <p:cNvPr descr="A graph with numbers and dots&#10;&#10;Description automatically generated" id="315" name="Google Shape;315;p37"/>
          <p:cNvPicPr preferRelativeResize="0"/>
          <p:nvPr/>
        </p:nvPicPr>
        <p:blipFill rotWithShape="1">
          <a:blip r:embed="rId4">
            <a:alphaModFix/>
          </a:blip>
          <a:srcRect b="0" l="0" r="0" t="0"/>
          <a:stretch/>
        </p:blipFill>
        <p:spPr>
          <a:xfrm>
            <a:off x="214313" y="1371600"/>
            <a:ext cx="7141053" cy="5200291"/>
          </a:xfrm>
          <a:prstGeom prst="rect">
            <a:avLst/>
          </a:prstGeom>
          <a:noFill/>
          <a:ln>
            <a:noFill/>
          </a:ln>
        </p:spPr>
      </p:pic>
      <p:sp>
        <p:nvSpPr>
          <p:cNvPr id="316" name="Google Shape;316;p3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Payload vs. Orbit Type</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
        <p:nvSpPr>
          <p:cNvPr id="321" name="Google Shape;321;p38"/>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2" name="Google Shape;322;p38"/>
          <p:cNvSpPr txBox="1"/>
          <p:nvPr>
            <p:ph idx="1" type="body"/>
          </p:nvPr>
        </p:nvSpPr>
        <p:spPr>
          <a:xfrm>
            <a:off x="7503539" y="1364677"/>
            <a:ext cx="4219500" cy="5076900"/>
          </a:xfrm>
          <a:prstGeom prst="rect">
            <a:avLst/>
          </a:prstGeom>
          <a:noFill/>
          <a:ln>
            <a:noFill/>
          </a:ln>
        </p:spPr>
        <p:txBody>
          <a:bodyPr anchorCtr="0" anchor="t" bIns="45700" lIns="91425" spcFirstLastPara="1" rIns="91425" wrap="square" tIns="45700">
            <a:normAutofit/>
          </a:bodyPr>
          <a:lstStyle/>
          <a:p>
            <a:pPr indent="-247650" lvl="0" marL="241300" marR="0" rtl="0" algn="l">
              <a:lnSpc>
                <a:spcPct val="100000"/>
              </a:lnSpc>
              <a:spcBef>
                <a:spcPts val="0"/>
              </a:spcBef>
              <a:spcAft>
                <a:spcPts val="0"/>
              </a:spcAft>
              <a:buClr>
                <a:srgbClr val="292929"/>
              </a:buClr>
              <a:buSzPts val="2300"/>
              <a:buFont typeface="Arial"/>
              <a:buChar char="•"/>
            </a:pPr>
            <a:r>
              <a:rPr lang="en-US" sz="2300">
                <a:solidFill>
                  <a:srgbClr val="292929"/>
                </a:solidFill>
                <a:latin typeface="Arial"/>
                <a:ea typeface="Arial"/>
                <a:cs typeface="Arial"/>
                <a:sym typeface="Arial"/>
              </a:rPr>
              <a:t>The yearly launch success rate since 2013 kept increasing till 2017, then there was a fluctuation in 2018 </a:t>
            </a:r>
            <a:endParaRPr sz="2800">
              <a:solidFill>
                <a:srgbClr val="292929"/>
              </a:solidFill>
              <a:latin typeface="Arial"/>
              <a:ea typeface="Arial"/>
              <a:cs typeface="Arial"/>
              <a:sym typeface="Arial"/>
            </a:endParaRPr>
          </a:p>
          <a:p>
            <a:pPr indent="-247650" lvl="0" marL="241300" marR="0" rtl="0" algn="l">
              <a:lnSpc>
                <a:spcPct val="100000"/>
              </a:lnSpc>
              <a:spcBef>
                <a:spcPts val="1500"/>
              </a:spcBef>
              <a:spcAft>
                <a:spcPts val="0"/>
              </a:spcAft>
              <a:buClr>
                <a:srgbClr val="292929"/>
              </a:buClr>
              <a:buSzPts val="2300"/>
              <a:buFont typeface="Arial"/>
              <a:buChar char="•"/>
            </a:pPr>
            <a:r>
              <a:rPr lang="en-US" sz="2300">
                <a:solidFill>
                  <a:srgbClr val="292929"/>
                </a:solidFill>
                <a:latin typeface="Arial"/>
                <a:ea typeface="Arial"/>
                <a:cs typeface="Arial"/>
                <a:sym typeface="Arial"/>
              </a:rPr>
              <a:t>From 2019 to 2020, the success rate rebounded to above 80%</a:t>
            </a:r>
            <a:endParaRPr sz="1500"/>
          </a:p>
          <a:p>
            <a:pPr indent="-247650" lvl="0" marL="241300" marR="0" rtl="0" algn="l">
              <a:lnSpc>
                <a:spcPct val="100000"/>
              </a:lnSpc>
              <a:spcBef>
                <a:spcPts val="1500"/>
              </a:spcBef>
              <a:spcAft>
                <a:spcPts val="0"/>
              </a:spcAft>
              <a:buClr>
                <a:srgbClr val="292929"/>
              </a:buClr>
              <a:buSzPts val="2300"/>
              <a:buFont typeface="Arial"/>
              <a:buChar char="•"/>
            </a:pPr>
            <a:r>
              <a:rPr lang="en-US" sz="2300">
                <a:solidFill>
                  <a:srgbClr val="292929"/>
                </a:solidFill>
                <a:latin typeface="Arial"/>
                <a:ea typeface="Arial"/>
                <a:cs typeface="Arial"/>
                <a:sym typeface="Arial"/>
              </a:rPr>
              <a:t>Overall, Lauch success rates has significantly improved  over the years.</a:t>
            </a:r>
            <a:endParaRPr sz="1500"/>
          </a:p>
        </p:txBody>
      </p:sp>
      <p:pic>
        <p:nvPicPr>
          <p:cNvPr id="323" name="Google Shape;323;p38"/>
          <p:cNvPicPr preferRelativeResize="0"/>
          <p:nvPr/>
        </p:nvPicPr>
        <p:blipFill>
          <a:blip r:embed="rId4">
            <a:alphaModFix/>
          </a:blip>
          <a:stretch>
            <a:fillRect/>
          </a:stretch>
        </p:blipFill>
        <p:spPr>
          <a:xfrm>
            <a:off x="350800" y="1364675"/>
            <a:ext cx="6745274" cy="5412875"/>
          </a:xfrm>
          <a:prstGeom prst="rect">
            <a:avLst/>
          </a:prstGeom>
          <a:noFill/>
          <a:ln>
            <a:noFill/>
          </a:ln>
        </p:spPr>
      </p:pic>
      <p:sp>
        <p:nvSpPr>
          <p:cNvPr id="324" name="Google Shape;324;p38"/>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Launch Success Yearly Trend</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39"/>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0" name="Google Shape;330;p39"/>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247650" lvl="0" marL="241300" marR="0" rtl="0" algn="l">
              <a:lnSpc>
                <a:spcPct val="90000"/>
              </a:lnSpc>
              <a:spcBef>
                <a:spcPts val="0"/>
              </a:spcBef>
              <a:spcAft>
                <a:spcPts val="0"/>
              </a:spcAft>
              <a:buClr>
                <a:srgbClr val="292929"/>
              </a:buClr>
              <a:buSzPts val="2300"/>
              <a:buFont typeface="Arial"/>
              <a:buChar char="•"/>
            </a:pPr>
            <a:r>
              <a:rPr lang="en-US" sz="2300">
                <a:solidFill>
                  <a:srgbClr val="292929"/>
                </a:solidFill>
                <a:latin typeface="Calibri"/>
                <a:ea typeface="Calibri"/>
                <a:cs typeface="Calibri"/>
                <a:sym typeface="Calibri"/>
              </a:rPr>
              <a:t>The unique launch sites in the SpaceX dataset are:</a:t>
            </a:r>
            <a:endParaRPr sz="2300">
              <a:solidFill>
                <a:srgbClr val="292929"/>
              </a:solidFill>
              <a:latin typeface="Arial"/>
              <a:ea typeface="Arial"/>
              <a:cs typeface="Arial"/>
              <a:sym typeface="Arial"/>
            </a:endParaRPr>
          </a:p>
          <a:p>
            <a:pPr indent="-247650" lvl="0" marL="241300" marR="0" rtl="0" algn="l">
              <a:lnSpc>
                <a:spcPct val="90000"/>
              </a:lnSpc>
              <a:spcBef>
                <a:spcPts val="1100"/>
              </a:spcBef>
              <a:spcAft>
                <a:spcPts val="0"/>
              </a:spcAft>
              <a:buClr>
                <a:srgbClr val="292929"/>
              </a:buClr>
              <a:buSzPts val="2300"/>
              <a:buFont typeface="Arial"/>
              <a:buChar char="•"/>
            </a:pPr>
            <a:r>
              <a:rPr b="1" lang="en-US" sz="2300">
                <a:solidFill>
                  <a:srgbClr val="292929"/>
                </a:solidFill>
                <a:latin typeface="Calibri"/>
                <a:ea typeface="Calibri"/>
                <a:cs typeface="Calibri"/>
                <a:sym typeface="Calibri"/>
              </a:rPr>
              <a:t>CCAFS SLC 40</a:t>
            </a:r>
            <a:r>
              <a:rPr lang="en-US" sz="2300">
                <a:solidFill>
                  <a:srgbClr val="292929"/>
                </a:solidFill>
                <a:latin typeface="Calibri"/>
                <a:ea typeface="Calibri"/>
                <a:cs typeface="Calibri"/>
                <a:sym typeface="Calibri"/>
              </a:rPr>
              <a:t>: Cape Canaveral Air Force Station Space Launch Complex 40.</a:t>
            </a:r>
            <a:endParaRPr sz="2800">
              <a:solidFill>
                <a:srgbClr val="292929"/>
              </a:solidFill>
              <a:latin typeface="Calibri"/>
              <a:ea typeface="Calibri"/>
              <a:cs typeface="Calibri"/>
              <a:sym typeface="Calibri"/>
            </a:endParaRPr>
          </a:p>
          <a:p>
            <a:pPr indent="-247650" lvl="0" marL="241300" marR="0" rtl="0" algn="l">
              <a:lnSpc>
                <a:spcPct val="90000"/>
              </a:lnSpc>
              <a:spcBef>
                <a:spcPts val="1100"/>
              </a:spcBef>
              <a:spcAft>
                <a:spcPts val="0"/>
              </a:spcAft>
              <a:buClr>
                <a:srgbClr val="292929"/>
              </a:buClr>
              <a:buSzPts val="2300"/>
              <a:buFont typeface="Arial"/>
              <a:buChar char="•"/>
            </a:pPr>
            <a:r>
              <a:rPr b="1" lang="en-US" sz="2300">
                <a:solidFill>
                  <a:srgbClr val="292929"/>
                </a:solidFill>
                <a:latin typeface="Calibri"/>
                <a:ea typeface="Calibri"/>
                <a:cs typeface="Calibri"/>
                <a:sym typeface="Calibri"/>
              </a:rPr>
              <a:t>VAFB SLC 4E</a:t>
            </a:r>
            <a:r>
              <a:rPr lang="en-US" sz="2300">
                <a:solidFill>
                  <a:srgbClr val="292929"/>
                </a:solidFill>
                <a:latin typeface="Calibri"/>
                <a:ea typeface="Calibri"/>
                <a:cs typeface="Calibri"/>
                <a:sym typeface="Calibri"/>
              </a:rPr>
              <a:t>: Vandenberg Air Force Base Space Launch Complex 4E.</a:t>
            </a:r>
            <a:endParaRPr sz="2800">
              <a:solidFill>
                <a:srgbClr val="292929"/>
              </a:solidFill>
              <a:latin typeface="Calibri"/>
              <a:ea typeface="Calibri"/>
              <a:cs typeface="Calibri"/>
              <a:sym typeface="Calibri"/>
            </a:endParaRPr>
          </a:p>
          <a:p>
            <a:pPr indent="-247650" lvl="0" marL="241300" marR="0" rtl="0" algn="l">
              <a:lnSpc>
                <a:spcPct val="90000"/>
              </a:lnSpc>
              <a:spcBef>
                <a:spcPts val="1100"/>
              </a:spcBef>
              <a:spcAft>
                <a:spcPts val="0"/>
              </a:spcAft>
              <a:buClr>
                <a:srgbClr val="292929"/>
              </a:buClr>
              <a:buSzPts val="2300"/>
              <a:buFont typeface="Arial"/>
              <a:buChar char="•"/>
            </a:pPr>
            <a:r>
              <a:rPr b="1" lang="en-US" sz="2300">
                <a:solidFill>
                  <a:srgbClr val="292929"/>
                </a:solidFill>
                <a:latin typeface="Calibri"/>
                <a:ea typeface="Calibri"/>
                <a:cs typeface="Calibri"/>
                <a:sym typeface="Calibri"/>
              </a:rPr>
              <a:t>KSC LC 39A</a:t>
            </a:r>
            <a:r>
              <a:rPr lang="en-US" sz="2300">
                <a:solidFill>
                  <a:srgbClr val="292929"/>
                </a:solidFill>
                <a:latin typeface="Calibri"/>
                <a:ea typeface="Calibri"/>
                <a:cs typeface="Calibri"/>
                <a:sym typeface="Calibri"/>
              </a:rPr>
              <a:t>: Kennedy Space Center Launch Complex 39A.</a:t>
            </a:r>
            <a:endParaRPr sz="2800">
              <a:solidFill>
                <a:srgbClr val="292929"/>
              </a:solidFill>
              <a:latin typeface="Calibri"/>
              <a:ea typeface="Calibri"/>
              <a:cs typeface="Calibri"/>
              <a:sym typeface="Calibri"/>
            </a:endParaRPr>
          </a:p>
          <a:p>
            <a:pPr indent="0" lvl="0" marL="0" marR="0" rtl="0" algn="l">
              <a:lnSpc>
                <a:spcPct val="100000"/>
              </a:lnSpc>
              <a:spcBef>
                <a:spcPts val="15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100000"/>
              </a:lnSpc>
              <a:spcBef>
                <a:spcPts val="1500"/>
              </a:spcBef>
              <a:spcAft>
                <a:spcPts val="0"/>
              </a:spcAft>
              <a:buClr>
                <a:schemeClr val="dk1"/>
              </a:buClr>
              <a:buSzPts val="2800"/>
              <a:buFont typeface="Arial"/>
              <a:buNone/>
            </a:pPr>
            <a:r>
              <a:rPr lang="en-US" sz="2800">
                <a:solidFill>
                  <a:schemeClr val="dk1"/>
                </a:solidFill>
                <a:latin typeface="Calibri"/>
                <a:ea typeface="Calibri"/>
                <a:cs typeface="Calibri"/>
                <a:sym typeface="Calibri"/>
              </a:rPr>
              <a:t>CCAFS SLC 40 and CCAFS LC 40 are the same. This needs data cleaning to merge the two. </a:t>
            </a:r>
            <a:endParaRPr sz="2800">
              <a:solidFill>
                <a:schemeClr val="dk1"/>
              </a:solidFill>
              <a:latin typeface="Calibri"/>
              <a:ea typeface="Calibri"/>
              <a:cs typeface="Calibri"/>
              <a:sym typeface="Calibri"/>
            </a:endParaRPr>
          </a:p>
        </p:txBody>
      </p:sp>
      <p:sp>
        <p:nvSpPr>
          <p:cNvPr id="331" name="Google Shape;331;p39"/>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rPr>
              <a:t>All Launch Site Names</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40"/>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7" name="Google Shape;337;p40"/>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247650" lvl="0" marL="241300" marR="0" rtl="0" algn="l">
              <a:lnSpc>
                <a:spcPct val="100000"/>
              </a:lnSpc>
              <a:spcBef>
                <a:spcPts val="0"/>
              </a:spcBef>
              <a:spcAft>
                <a:spcPts val="0"/>
              </a:spcAft>
              <a:buClr>
                <a:srgbClr val="292929"/>
              </a:buClr>
              <a:buSzPts val="2300"/>
              <a:buFont typeface="Arial"/>
              <a:buChar char="•"/>
            </a:pPr>
            <a:r>
              <a:rPr lang="en-US" sz="2300">
                <a:solidFill>
                  <a:srgbClr val="292929"/>
                </a:solidFill>
                <a:latin typeface="Arial"/>
                <a:ea typeface="Arial"/>
                <a:cs typeface="Arial"/>
                <a:sym typeface="Arial"/>
              </a:rPr>
              <a:t>The Launch Site beginning with "CCA," is CCAFS LC-40 (Cape Canaveral Air Force Station Launch Complex 40).</a:t>
            </a:r>
            <a:endParaRPr sz="2800">
              <a:solidFill>
                <a:srgbClr val="292929"/>
              </a:solidFill>
              <a:latin typeface="Arial"/>
              <a:ea typeface="Arial"/>
              <a:cs typeface="Arial"/>
              <a:sym typeface="Arial"/>
            </a:endParaRPr>
          </a:p>
          <a:p>
            <a:pPr indent="-247650" lvl="0" marL="241300" marR="0" rtl="0" algn="l">
              <a:lnSpc>
                <a:spcPct val="100000"/>
              </a:lnSpc>
              <a:spcBef>
                <a:spcPts val="1500"/>
              </a:spcBef>
              <a:spcAft>
                <a:spcPts val="0"/>
              </a:spcAft>
              <a:buClr>
                <a:srgbClr val="292929"/>
              </a:buClr>
              <a:buSzPts val="2300"/>
              <a:buFont typeface="Arial"/>
              <a:buChar char="•"/>
            </a:pPr>
            <a:r>
              <a:rPr lang="en-US" sz="2300">
                <a:solidFill>
                  <a:srgbClr val="292929"/>
                </a:solidFill>
                <a:latin typeface="Arial"/>
                <a:ea typeface="Arial"/>
                <a:cs typeface="Arial"/>
                <a:sym typeface="Arial"/>
              </a:rPr>
              <a:t>All entries use the Falcon 9 v1.0 booster, indicating early missions in the Falcon 9 program.</a:t>
            </a:r>
            <a:endParaRPr sz="2300">
              <a:solidFill>
                <a:srgbClr val="292929"/>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p:txBody>
      </p:sp>
      <p:sp>
        <p:nvSpPr>
          <p:cNvPr id="338" name="Google Shape;338;p40"/>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90000"/>
              </a:lnSpc>
              <a:spcBef>
                <a:spcPts val="0"/>
              </a:spcBef>
              <a:spcAft>
                <a:spcPts val="0"/>
              </a:spcAft>
              <a:buClr>
                <a:srgbClr val="0B49CB"/>
              </a:buClr>
              <a:buSzPts val="4000"/>
              <a:buFont typeface="Arial"/>
              <a:buNone/>
            </a:pPr>
            <a:r>
              <a:rPr lang="en-US" sz="3700">
                <a:solidFill>
                  <a:srgbClr val="0B49CB"/>
                </a:solidFill>
              </a:rPr>
              <a:t>Launch Site Names Begin with 'CCA'</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41"/>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4" name="Google Shape;344;p41"/>
          <p:cNvSpPr txBox="1"/>
          <p:nvPr>
            <p:ph idx="1" type="body"/>
          </p:nvPr>
        </p:nvSpPr>
        <p:spPr>
          <a:xfrm>
            <a:off x="770010" y="1825625"/>
            <a:ext cx="10800000" cy="4372500"/>
          </a:xfrm>
          <a:prstGeom prst="rect">
            <a:avLst/>
          </a:prstGeom>
          <a:noFill/>
          <a:ln>
            <a:noFill/>
          </a:ln>
        </p:spPr>
        <p:txBody>
          <a:bodyPr anchorCtr="0" anchor="t" bIns="45700" lIns="91425" spcFirstLastPara="1" rIns="91425" wrap="square" tIns="45700">
            <a:normAutofit/>
          </a:bodyPr>
          <a:lstStyle/>
          <a:p>
            <a:pPr indent="-247650" lvl="0" marL="241300" marR="0" rtl="0" algn="l">
              <a:lnSpc>
                <a:spcPct val="100000"/>
              </a:lnSpc>
              <a:spcBef>
                <a:spcPts val="0"/>
              </a:spcBef>
              <a:spcAft>
                <a:spcPts val="0"/>
              </a:spcAft>
              <a:buClr>
                <a:srgbClr val="292929"/>
              </a:buClr>
              <a:buSzPts val="2300"/>
              <a:buFont typeface="Arial"/>
              <a:buChar char="•"/>
            </a:pPr>
            <a:r>
              <a:rPr lang="en-US" sz="2300">
                <a:solidFill>
                  <a:srgbClr val="292929"/>
                </a:solidFill>
                <a:latin typeface="Arial"/>
                <a:ea typeface="Arial"/>
                <a:cs typeface="Arial"/>
                <a:sym typeface="Arial"/>
              </a:rPr>
              <a:t>The total payload mass carried by boosters launched by NASA (CRS) is 45596 kilograms</a:t>
            </a:r>
            <a:endParaRPr sz="2300">
              <a:solidFill>
                <a:srgbClr val="292929"/>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p:txBody>
      </p:sp>
      <p:sp>
        <p:nvSpPr>
          <p:cNvPr id="345" name="Google Shape;345;p4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90000"/>
              </a:lnSpc>
              <a:spcBef>
                <a:spcPts val="0"/>
              </a:spcBef>
              <a:spcAft>
                <a:spcPts val="0"/>
              </a:spcAft>
              <a:buClr>
                <a:srgbClr val="0B49CB"/>
              </a:buClr>
              <a:buSzPts val="4000"/>
              <a:buFont typeface="Arial"/>
              <a:buNone/>
            </a:pPr>
            <a:r>
              <a:rPr lang="en-US" sz="3700">
                <a:solidFill>
                  <a:srgbClr val="0B49CB"/>
                </a:solidFill>
              </a:rPr>
              <a:t>Total Payload Mass</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42"/>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1" name="Google Shape;351;p42"/>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247650" lvl="0" marL="241300" marR="0" rtl="0" algn="l">
              <a:lnSpc>
                <a:spcPct val="100000"/>
              </a:lnSpc>
              <a:spcBef>
                <a:spcPts val="0"/>
              </a:spcBef>
              <a:spcAft>
                <a:spcPts val="0"/>
              </a:spcAft>
              <a:buClr>
                <a:srgbClr val="292929"/>
              </a:buClr>
              <a:buSzPts val="2300"/>
              <a:buFont typeface="Arial"/>
              <a:buChar char="•"/>
            </a:pPr>
            <a:r>
              <a:rPr lang="en-US" sz="2300">
                <a:solidFill>
                  <a:srgbClr val="292929"/>
                </a:solidFill>
                <a:latin typeface="Arial"/>
                <a:ea typeface="Arial"/>
                <a:cs typeface="Arial"/>
                <a:sym typeface="Arial"/>
              </a:rPr>
              <a:t>The average payload mass carried by booster version F9 v1.1 is 2534.67 Kilograms</a:t>
            </a:r>
            <a:endParaRPr sz="1500"/>
          </a:p>
        </p:txBody>
      </p:sp>
      <p:sp>
        <p:nvSpPr>
          <p:cNvPr id="352" name="Google Shape;352;p42"/>
          <p:cNvSpPr txBox="1"/>
          <p:nvPr/>
        </p:nvSpPr>
        <p:spPr>
          <a:xfrm>
            <a:off x="770011" y="538650"/>
            <a:ext cx="10515600" cy="5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Average Payload Mass by F9 v1.1</a:t>
            </a:r>
            <a:endParaRPr sz="3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43"/>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8" name="Google Shape;358;p43"/>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247650" lvl="0" marL="241300" marR="0" rtl="0" algn="l">
              <a:lnSpc>
                <a:spcPct val="100000"/>
              </a:lnSpc>
              <a:spcBef>
                <a:spcPts val="0"/>
              </a:spcBef>
              <a:spcAft>
                <a:spcPts val="0"/>
              </a:spcAft>
              <a:buClr>
                <a:srgbClr val="292929"/>
              </a:buClr>
              <a:buSzPts val="2300"/>
              <a:buFont typeface="Arial"/>
              <a:buChar char="•"/>
            </a:pPr>
            <a:r>
              <a:rPr lang="en-US" sz="2300">
                <a:solidFill>
                  <a:srgbClr val="292929"/>
                </a:solidFill>
                <a:latin typeface="Arial"/>
                <a:ea typeface="Arial"/>
                <a:cs typeface="Arial"/>
                <a:sym typeface="Arial"/>
              </a:rPr>
              <a:t>The first date of successful landing outcome on ground pad was December 22, 2015</a:t>
            </a:r>
            <a:endParaRPr sz="2300">
              <a:solidFill>
                <a:srgbClr val="292929"/>
              </a:solidFill>
              <a:latin typeface="Arial"/>
              <a:ea typeface="Arial"/>
              <a:cs typeface="Arial"/>
              <a:sym typeface="Arial"/>
            </a:endParaRPr>
          </a:p>
        </p:txBody>
      </p:sp>
      <p:sp>
        <p:nvSpPr>
          <p:cNvPr id="359" name="Google Shape;359;p43"/>
          <p:cNvSpPr txBox="1"/>
          <p:nvPr/>
        </p:nvSpPr>
        <p:spPr>
          <a:xfrm>
            <a:off x="770011" y="538650"/>
            <a:ext cx="10515600" cy="5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First Successful Ground Landing Date</a:t>
            </a:r>
            <a:endParaRPr sz="3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915350" y="1597825"/>
            <a:ext cx="10245600" cy="5029200"/>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100000"/>
              </a:lnSpc>
              <a:spcBef>
                <a:spcPts val="0"/>
              </a:spcBef>
              <a:spcAft>
                <a:spcPts val="0"/>
              </a:spcAft>
              <a:buClr>
                <a:srgbClr val="292929"/>
              </a:buClr>
              <a:buSzPts val="2200"/>
              <a:buFont typeface="Arial"/>
              <a:buChar char="•"/>
            </a:pPr>
            <a:r>
              <a:rPr lang="en-US" sz="2200">
                <a:solidFill>
                  <a:srgbClr val="292929"/>
                </a:solidFill>
              </a:rPr>
              <a:t>Today, SpaceX is considered on of the best companies over the world in terms of space rockets launches, due to the rocket science advancements that achieved in making space missions more affordable and practical, generally space rockets companies offer a rocket launch with a cost of 165 million dollars, whereas SpaceX offers by the same service for only 62 million dollars which considered a huge savings led organizations such NASA to sign contracts with SpaceX.</a:t>
            </a:r>
            <a:endParaRPr sz="2200">
              <a:solidFill>
                <a:srgbClr val="292929"/>
              </a:solidFill>
            </a:endParaRPr>
          </a:p>
          <a:p>
            <a:pPr indent="-228600" lvl="0" marL="228600" marR="0" rtl="0" algn="just">
              <a:lnSpc>
                <a:spcPct val="100000"/>
              </a:lnSpc>
              <a:spcBef>
                <a:spcPts val="1400"/>
              </a:spcBef>
              <a:spcAft>
                <a:spcPts val="0"/>
              </a:spcAft>
              <a:buClr>
                <a:srgbClr val="292929"/>
              </a:buClr>
              <a:buSzPts val="2200"/>
              <a:buFont typeface="Arial"/>
              <a:buChar char="•"/>
            </a:pPr>
            <a:r>
              <a:rPr lang="en-US" sz="2200">
                <a:solidFill>
                  <a:srgbClr val="292929"/>
                </a:solidFill>
              </a:rPr>
              <a:t>In this report, I am taking the role of a data scientist working for a new rocket company, called SpaceY that would like to compete with SpaceX founded by Billionaire industrialist Allon Musk. my job is to use data science instead of rocket science to discover the possibility of competing with SpaceX. I am doing this by gathering information about SpaceX, performing data analytics, modeling ML algorithms and creating dashboards for my team</a:t>
            </a:r>
            <a:endParaRPr sz="2200">
              <a:solidFill>
                <a:srgbClr val="292929"/>
              </a:solidFill>
            </a:endParaRPr>
          </a:p>
        </p:txBody>
      </p:sp>
      <p:sp>
        <p:nvSpPr>
          <p:cNvPr id="102" name="Google Shape;102;p17"/>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Executive Summary</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3" name="Shape 363"/>
        <p:cNvGrpSpPr/>
        <p:nvPr/>
      </p:nvGrpSpPr>
      <p:grpSpPr>
        <a:xfrm>
          <a:off x="0" y="0"/>
          <a:ext cx="0" cy="0"/>
          <a:chOff x="0" y="0"/>
          <a:chExt cx="0" cy="0"/>
        </a:xfrm>
      </p:grpSpPr>
      <p:sp>
        <p:nvSpPr>
          <p:cNvPr id="364" name="Google Shape;364;p44"/>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5" name="Google Shape;365;p44"/>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247650" lvl="0" marL="241300" marR="0" rtl="0" algn="l">
              <a:lnSpc>
                <a:spcPct val="100000"/>
              </a:lnSpc>
              <a:spcBef>
                <a:spcPts val="0"/>
              </a:spcBef>
              <a:spcAft>
                <a:spcPts val="0"/>
              </a:spcAft>
              <a:buClr>
                <a:srgbClr val="292929"/>
              </a:buClr>
              <a:buSzPts val="2300"/>
              <a:buFont typeface="Arial"/>
              <a:buChar char="•"/>
            </a:pPr>
            <a:r>
              <a:rPr lang="en-US" sz="2300">
                <a:solidFill>
                  <a:srgbClr val="292929"/>
                </a:solidFill>
                <a:latin typeface="Arial"/>
                <a:ea typeface="Arial"/>
                <a:cs typeface="Arial"/>
                <a:sym typeface="Arial"/>
              </a:rPr>
              <a:t>The names of boosters which have successfully landed on drone ship and had payload mass greater than 4000 but less than 6000 were </a:t>
            </a:r>
            <a:endParaRPr sz="2300">
              <a:solidFill>
                <a:srgbClr val="292929"/>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p:txBody>
      </p:sp>
      <p:sp>
        <p:nvSpPr>
          <p:cNvPr id="366" name="Google Shape;366;p44"/>
          <p:cNvSpPr txBox="1"/>
          <p:nvPr/>
        </p:nvSpPr>
        <p:spPr>
          <a:xfrm>
            <a:off x="770011" y="538650"/>
            <a:ext cx="10515600" cy="549300"/>
          </a:xfrm>
          <a:prstGeom prst="rect">
            <a:avLst/>
          </a:prstGeom>
          <a:noFill/>
          <a:ln>
            <a:noFill/>
          </a:ln>
        </p:spPr>
        <p:txBody>
          <a:bodyPr anchorCtr="0" anchor="ctr" bIns="45700" lIns="91425" spcFirstLastPara="1" rIns="91425" wrap="square" tIns="45700">
            <a:normAutofit fontScale="62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sz="1500"/>
          </a:p>
        </p:txBody>
      </p:sp>
      <p:graphicFrame>
        <p:nvGraphicFramePr>
          <p:cNvPr id="367" name="Google Shape;367;p44"/>
          <p:cNvGraphicFramePr/>
          <p:nvPr/>
        </p:nvGraphicFramePr>
        <p:xfrm>
          <a:off x="1242164" y="2943616"/>
          <a:ext cx="3000000" cy="3000000"/>
        </p:xfrm>
        <a:graphic>
          <a:graphicData uri="http://schemas.openxmlformats.org/drawingml/2006/table">
            <a:tbl>
              <a:tblPr bandRow="1">
                <a:noFill/>
                <a:tableStyleId>{AFA04A7A-65E4-4B7A-8DEF-B679A380D06F}</a:tableStyleId>
              </a:tblPr>
              <a:tblGrid>
                <a:gridCol w="2456375"/>
              </a:tblGrid>
              <a:tr h="1419225">
                <a:tc>
                  <a:txBody>
                    <a:bodyPr/>
                    <a:lstStyle/>
                    <a:p>
                      <a:pPr indent="0" lvl="0" marL="0" marR="0" rtl="0" algn="l">
                        <a:spcBef>
                          <a:spcPts val="0"/>
                        </a:spcBef>
                        <a:spcAft>
                          <a:spcPts val="0"/>
                        </a:spcAft>
                        <a:buNone/>
                      </a:pPr>
                      <a:r>
                        <a:rPr lang="en-US" sz="1900" u="none" cap="none" strike="noStrike"/>
                        <a:t>F9 FT B1022</a:t>
                      </a:r>
                      <a:endParaRPr sz="1500"/>
                    </a:p>
                    <a:p>
                      <a:pPr indent="0" lvl="0" marL="0" marR="0" rtl="0" algn="l">
                        <a:spcBef>
                          <a:spcPts val="0"/>
                        </a:spcBef>
                        <a:spcAft>
                          <a:spcPts val="0"/>
                        </a:spcAft>
                        <a:buClr>
                          <a:schemeClr val="dk1"/>
                        </a:buClr>
                        <a:buSzPts val="1900"/>
                        <a:buFont typeface="Calibri"/>
                        <a:buNone/>
                      </a:pPr>
                      <a:r>
                        <a:rPr lang="en-US" sz="1900"/>
                        <a:t>F9 FT B1026</a:t>
                      </a:r>
                      <a:endParaRPr sz="1900"/>
                    </a:p>
                    <a:p>
                      <a:pPr indent="0" lvl="0" marL="0" marR="0" rtl="0" algn="l">
                        <a:spcBef>
                          <a:spcPts val="0"/>
                        </a:spcBef>
                        <a:spcAft>
                          <a:spcPts val="0"/>
                        </a:spcAft>
                        <a:buClr>
                          <a:schemeClr val="dk1"/>
                        </a:buClr>
                        <a:buSzPts val="1900"/>
                        <a:buFont typeface="Calibri"/>
                        <a:buNone/>
                      </a:pPr>
                      <a:r>
                        <a:rPr lang="en-US" sz="1900"/>
                        <a:t>F9 FT B1021.2</a:t>
                      </a:r>
                      <a:endParaRPr sz="1900"/>
                    </a:p>
                    <a:p>
                      <a:pPr indent="0" lvl="0" marL="0" marR="0" rtl="0" algn="l">
                        <a:spcBef>
                          <a:spcPts val="0"/>
                        </a:spcBef>
                        <a:spcAft>
                          <a:spcPts val="0"/>
                        </a:spcAft>
                        <a:buClr>
                          <a:schemeClr val="dk1"/>
                        </a:buClr>
                        <a:buSzPts val="1900"/>
                        <a:buFont typeface="Calibri"/>
                        <a:buNone/>
                      </a:pPr>
                      <a:r>
                        <a:rPr lang="en-US" sz="1900"/>
                        <a:t>F9 FT B1031.2</a:t>
                      </a:r>
                      <a:endParaRPr sz="1900"/>
                    </a:p>
                  </a:txBody>
                  <a:tcPr marT="38100" marB="38100" marR="76200" marL="76200"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45"/>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3" name="Google Shape;373;p45"/>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247650" lvl="0" marL="241300" marR="0" rtl="0" algn="l">
              <a:lnSpc>
                <a:spcPct val="100000"/>
              </a:lnSpc>
              <a:spcBef>
                <a:spcPts val="0"/>
              </a:spcBef>
              <a:spcAft>
                <a:spcPts val="0"/>
              </a:spcAft>
              <a:buClr>
                <a:srgbClr val="292929"/>
              </a:buClr>
              <a:buSzPts val="2300"/>
              <a:buFont typeface="Arial"/>
              <a:buChar char="•"/>
            </a:pPr>
            <a:r>
              <a:rPr lang="en-US" sz="2300">
                <a:solidFill>
                  <a:srgbClr val="292929"/>
                </a:solidFill>
                <a:latin typeface="Arial"/>
                <a:ea typeface="Arial"/>
                <a:cs typeface="Arial"/>
                <a:sym typeface="Arial"/>
              </a:rPr>
              <a:t>The total number of successful and failure mission outcomes were</a:t>
            </a:r>
            <a:endParaRPr sz="1500"/>
          </a:p>
          <a:p>
            <a:pPr indent="0" lvl="0" marL="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a:p>
            <a:pPr indent="0" lvl="0" marL="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a:p>
            <a:pPr indent="0" lvl="0" marL="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a:p>
            <a:pPr indent="-247650" lvl="0" marL="241300" marR="0" rtl="0" algn="l">
              <a:lnSpc>
                <a:spcPct val="100000"/>
              </a:lnSpc>
              <a:spcBef>
                <a:spcPts val="1500"/>
              </a:spcBef>
              <a:spcAft>
                <a:spcPts val="0"/>
              </a:spcAft>
              <a:buClr>
                <a:srgbClr val="292929"/>
              </a:buClr>
              <a:buSzPts val="2300"/>
              <a:buFont typeface="Arial"/>
              <a:buChar char="•"/>
            </a:pPr>
            <a:r>
              <a:rPr lang="en-US" sz="2300">
                <a:solidFill>
                  <a:srgbClr val="292929"/>
                </a:solidFill>
                <a:latin typeface="Arial"/>
                <a:ea typeface="Arial"/>
                <a:cs typeface="Arial"/>
                <a:sym typeface="Arial"/>
              </a:rPr>
              <a:t>With data cleaning, all successes were merged to obtain 100 successes. </a:t>
            </a:r>
            <a:endParaRPr sz="2300">
              <a:solidFill>
                <a:srgbClr val="292929"/>
              </a:solidFill>
              <a:latin typeface="Arial"/>
              <a:ea typeface="Arial"/>
              <a:cs typeface="Arial"/>
              <a:sym typeface="Arial"/>
            </a:endParaRPr>
          </a:p>
        </p:txBody>
      </p:sp>
      <p:sp>
        <p:nvSpPr>
          <p:cNvPr id="374" name="Google Shape;374;p45"/>
          <p:cNvSpPr txBox="1"/>
          <p:nvPr/>
        </p:nvSpPr>
        <p:spPr>
          <a:xfrm>
            <a:off x="770011" y="538650"/>
            <a:ext cx="10515600" cy="549300"/>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sz="1500"/>
          </a:p>
        </p:txBody>
      </p:sp>
      <p:graphicFrame>
        <p:nvGraphicFramePr>
          <p:cNvPr id="375" name="Google Shape;375;p45"/>
          <p:cNvGraphicFramePr/>
          <p:nvPr/>
        </p:nvGraphicFramePr>
        <p:xfrm>
          <a:off x="2543573" y="2551981"/>
          <a:ext cx="3000000" cy="3000000"/>
        </p:xfrm>
        <a:graphic>
          <a:graphicData uri="http://schemas.openxmlformats.org/drawingml/2006/table">
            <a:tbl>
              <a:tblPr bandRow="1">
                <a:noFill/>
                <a:tableStyleId>{AF9A19FD-2751-4773-BC06-4D2F83F555D5}</a:tableStyleId>
              </a:tblPr>
              <a:tblGrid>
                <a:gridCol w="2838200"/>
                <a:gridCol w="2892150"/>
              </a:tblGrid>
              <a:tr h="228600">
                <a:tc>
                  <a:txBody>
                    <a:bodyPr/>
                    <a:lstStyle/>
                    <a:p>
                      <a:pPr indent="0" lvl="0" marL="0" marR="0" rtl="0" algn="ctr">
                        <a:spcBef>
                          <a:spcPts val="0"/>
                        </a:spcBef>
                        <a:spcAft>
                          <a:spcPts val="0"/>
                        </a:spcAft>
                        <a:buNone/>
                      </a:pPr>
                      <a:r>
                        <a:rPr b="1" lang="en-US" sz="1900"/>
                        <a:t>Mission Outcome</a:t>
                      </a:r>
                      <a:endParaRPr sz="1500"/>
                    </a:p>
                  </a:txBody>
                  <a:tcPr marT="38100" marB="38100" marR="76200" marL="76200" anchor="ctr"/>
                </a:tc>
                <a:tc>
                  <a:txBody>
                    <a:bodyPr/>
                    <a:lstStyle/>
                    <a:p>
                      <a:pPr indent="0" lvl="0" marL="0" marR="0" rtl="0" algn="ctr">
                        <a:spcBef>
                          <a:spcPts val="0"/>
                        </a:spcBef>
                        <a:spcAft>
                          <a:spcPts val="0"/>
                        </a:spcAft>
                        <a:buNone/>
                      </a:pPr>
                      <a:r>
                        <a:rPr b="1" lang="en-US" sz="1900"/>
                        <a:t>Total Outcome</a:t>
                      </a:r>
                      <a:endParaRPr sz="1500"/>
                    </a:p>
                  </a:txBody>
                  <a:tcPr marT="38100" marB="38100" marR="76200" marL="76200" anchor="ctr"/>
                </a:tc>
              </a:tr>
              <a:tr h="228600">
                <a:tc>
                  <a:txBody>
                    <a:bodyPr/>
                    <a:lstStyle/>
                    <a:p>
                      <a:pPr indent="0" lvl="0" marL="0" marR="0" rtl="0" algn="ctr">
                        <a:spcBef>
                          <a:spcPts val="0"/>
                        </a:spcBef>
                        <a:spcAft>
                          <a:spcPts val="0"/>
                        </a:spcAft>
                        <a:buNone/>
                      </a:pPr>
                      <a:r>
                        <a:rPr lang="en-US" sz="1900"/>
                        <a:t>Failure </a:t>
                      </a:r>
                      <a:endParaRPr sz="1500"/>
                    </a:p>
                  </a:txBody>
                  <a:tcPr marT="38100" marB="38100" marR="76200" marL="76200" anchor="ctr"/>
                </a:tc>
                <a:tc>
                  <a:txBody>
                    <a:bodyPr/>
                    <a:lstStyle/>
                    <a:p>
                      <a:pPr indent="0" lvl="0" marL="0" marR="0" rtl="0" algn="ctr">
                        <a:spcBef>
                          <a:spcPts val="0"/>
                        </a:spcBef>
                        <a:spcAft>
                          <a:spcPts val="0"/>
                        </a:spcAft>
                        <a:buNone/>
                      </a:pPr>
                      <a:r>
                        <a:rPr lang="en-US" sz="1900"/>
                        <a:t>1</a:t>
                      </a:r>
                      <a:endParaRPr sz="1500"/>
                    </a:p>
                  </a:txBody>
                  <a:tcPr marT="38100" marB="38100" marR="76200" marL="76200" anchor="ctr"/>
                </a:tc>
              </a:tr>
              <a:tr h="228600">
                <a:tc>
                  <a:txBody>
                    <a:bodyPr/>
                    <a:lstStyle/>
                    <a:p>
                      <a:pPr indent="0" lvl="0" marL="0" marR="0" rtl="0" algn="ctr">
                        <a:spcBef>
                          <a:spcPts val="0"/>
                        </a:spcBef>
                        <a:spcAft>
                          <a:spcPts val="0"/>
                        </a:spcAft>
                        <a:buNone/>
                      </a:pPr>
                      <a:r>
                        <a:rPr lang="en-US" sz="1900"/>
                        <a:t>Success</a:t>
                      </a:r>
                      <a:endParaRPr sz="1500"/>
                    </a:p>
                  </a:txBody>
                  <a:tcPr marT="38100" marB="38100" marR="76200" marL="76200" anchor="ctr"/>
                </a:tc>
                <a:tc>
                  <a:txBody>
                    <a:bodyPr/>
                    <a:lstStyle/>
                    <a:p>
                      <a:pPr indent="0" lvl="0" marL="0" marR="0" rtl="0" algn="ctr">
                        <a:spcBef>
                          <a:spcPts val="0"/>
                        </a:spcBef>
                        <a:spcAft>
                          <a:spcPts val="0"/>
                        </a:spcAft>
                        <a:buNone/>
                      </a:pPr>
                      <a:r>
                        <a:rPr lang="en-US" sz="1900"/>
                        <a:t>100</a:t>
                      </a:r>
                      <a:endParaRPr sz="1500"/>
                    </a:p>
                  </a:txBody>
                  <a:tcPr marT="38100" marB="38100" marR="76200" marL="76200" anchor="ct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46"/>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1" name="Google Shape;381;p46"/>
          <p:cNvSpPr txBox="1"/>
          <p:nvPr>
            <p:ph idx="1" type="body"/>
          </p:nvPr>
        </p:nvSpPr>
        <p:spPr>
          <a:xfrm>
            <a:off x="770010" y="1387214"/>
            <a:ext cx="9745500" cy="4351200"/>
          </a:xfrm>
          <a:prstGeom prst="rect">
            <a:avLst/>
          </a:prstGeom>
          <a:noFill/>
          <a:ln>
            <a:noFill/>
          </a:ln>
        </p:spPr>
        <p:txBody>
          <a:bodyPr anchorCtr="0" anchor="t" bIns="45700" lIns="91425" spcFirstLastPara="1" rIns="91425" wrap="square" tIns="45700">
            <a:normAutofit/>
          </a:bodyPr>
          <a:lstStyle/>
          <a:p>
            <a:pPr indent="-247650" lvl="0" marL="241300" marR="0" rtl="0" algn="l">
              <a:lnSpc>
                <a:spcPct val="100000"/>
              </a:lnSpc>
              <a:spcBef>
                <a:spcPts val="0"/>
              </a:spcBef>
              <a:spcAft>
                <a:spcPts val="0"/>
              </a:spcAft>
              <a:buClr>
                <a:srgbClr val="292929"/>
              </a:buClr>
              <a:buSzPts val="2300"/>
              <a:buFont typeface="Arial"/>
              <a:buChar char="•"/>
            </a:pPr>
            <a:r>
              <a:rPr lang="en-US" sz="2300">
                <a:solidFill>
                  <a:srgbClr val="292929"/>
                </a:solidFill>
                <a:latin typeface="Arial"/>
                <a:ea typeface="Arial"/>
                <a:cs typeface="Arial"/>
                <a:sym typeface="Arial"/>
              </a:rPr>
              <a:t>The names of the booster which have carried the maximum payload mass were </a:t>
            </a:r>
            <a:endParaRPr sz="1500"/>
          </a:p>
          <a:p>
            <a:pPr indent="0" lvl="0" marL="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Calibri"/>
              <a:ea typeface="Calibri"/>
              <a:cs typeface="Calibri"/>
              <a:sym typeface="Calibri"/>
            </a:endParaRPr>
          </a:p>
        </p:txBody>
      </p:sp>
      <p:sp>
        <p:nvSpPr>
          <p:cNvPr id="382" name="Google Shape;382;p46"/>
          <p:cNvSpPr txBox="1"/>
          <p:nvPr/>
        </p:nvSpPr>
        <p:spPr>
          <a:xfrm>
            <a:off x="770011" y="538650"/>
            <a:ext cx="10515600" cy="5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Boosters Carried Maximum Payload</a:t>
            </a:r>
            <a:endParaRPr sz="3700"/>
          </a:p>
        </p:txBody>
      </p:sp>
      <p:graphicFrame>
        <p:nvGraphicFramePr>
          <p:cNvPr id="383" name="Google Shape;383;p46"/>
          <p:cNvGraphicFramePr/>
          <p:nvPr/>
        </p:nvGraphicFramePr>
        <p:xfrm>
          <a:off x="2546960" y="2095291"/>
          <a:ext cx="3000000" cy="3000000"/>
        </p:xfrm>
        <a:graphic>
          <a:graphicData uri="http://schemas.openxmlformats.org/drawingml/2006/table">
            <a:tbl>
              <a:tblPr bandRow="1">
                <a:noFill/>
                <a:tableStyleId>{AF9A19FD-2751-4773-BC06-4D2F83F555D5}</a:tableStyleId>
              </a:tblPr>
              <a:tblGrid>
                <a:gridCol w="2557375"/>
              </a:tblGrid>
              <a:tr h="344475">
                <a:tc>
                  <a:txBody>
                    <a:bodyPr/>
                    <a:lstStyle/>
                    <a:p>
                      <a:pPr indent="0" lvl="0" marL="0" marR="0" rtl="0" algn="l">
                        <a:spcBef>
                          <a:spcPts val="0"/>
                        </a:spcBef>
                        <a:spcAft>
                          <a:spcPts val="0"/>
                        </a:spcAft>
                        <a:buNone/>
                      </a:pPr>
                      <a:r>
                        <a:rPr b="1" lang="en-US" sz="1900"/>
                        <a:t>Booster Version</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B1048.4</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B1049.4</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B1051.3</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B1056.4</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B1048.5</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B1051.4</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B1049.5</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B1060.2</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B1058.3</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B1051.6</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B1060.3</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F9 B5 B1049.7</a:t>
                      </a:r>
                      <a:endParaRPr sz="1500"/>
                    </a:p>
                  </a:txBody>
                  <a:tcPr marT="38100" marB="38100" marR="76200" marL="76200" anchor="ctr"/>
                </a:tc>
              </a:tr>
            </a:tbl>
          </a:graphicData>
        </a:graphic>
      </p:graphicFrame>
      <p:sp>
        <p:nvSpPr>
          <p:cNvPr id="384" name="Google Shape;384;p46"/>
          <p:cNvSpPr txBox="1"/>
          <p:nvPr/>
        </p:nvSpPr>
        <p:spPr>
          <a:xfrm>
            <a:off x="5635923" y="2214113"/>
            <a:ext cx="5449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All boosters with sub versions of F9 B5 </a:t>
            </a:r>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47"/>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0" name="Google Shape;390;p47"/>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fontScale="92500" lnSpcReduction="20000"/>
          </a:bodyPr>
          <a:lstStyle/>
          <a:p>
            <a:pPr indent="-236696" lvl="0" marL="241300" marR="0" rtl="0" algn="l">
              <a:lnSpc>
                <a:spcPct val="100000"/>
              </a:lnSpc>
              <a:spcBef>
                <a:spcPts val="0"/>
              </a:spcBef>
              <a:spcAft>
                <a:spcPts val="0"/>
              </a:spcAft>
              <a:buClr>
                <a:srgbClr val="292929"/>
              </a:buClr>
              <a:buSzPct val="100000"/>
              <a:buFont typeface="Arial"/>
              <a:buChar char="•"/>
            </a:pPr>
            <a:r>
              <a:rPr lang="en-US" sz="2300">
                <a:solidFill>
                  <a:srgbClr val="292929"/>
                </a:solidFill>
                <a:latin typeface="Arial"/>
                <a:ea typeface="Arial"/>
                <a:cs typeface="Arial"/>
                <a:sym typeface="Arial"/>
              </a:rPr>
              <a:t>The failed landing outcomes in drone ship, with their booster versions, and launch site names for in year 2015</a:t>
            </a:r>
            <a:endParaRPr sz="1500"/>
          </a:p>
          <a:p>
            <a:pPr indent="-101600" lvl="0" marL="241300" marR="0" rtl="0" algn="l">
              <a:lnSpc>
                <a:spcPct val="100000"/>
              </a:lnSpc>
              <a:spcBef>
                <a:spcPts val="1500"/>
              </a:spcBef>
              <a:spcAft>
                <a:spcPts val="0"/>
              </a:spcAft>
              <a:buClr>
                <a:schemeClr val="dk1"/>
              </a:buClr>
              <a:buSzPct val="100000"/>
              <a:buFont typeface="Arial"/>
              <a:buNone/>
            </a:pPr>
            <a:r>
              <a:t/>
            </a:r>
            <a:endParaRPr sz="2300">
              <a:solidFill>
                <a:srgbClr val="292929"/>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ct val="100000"/>
              <a:buFont typeface="Arial"/>
              <a:buNone/>
            </a:pPr>
            <a:r>
              <a:t/>
            </a:r>
            <a:endParaRPr sz="2300">
              <a:solidFill>
                <a:srgbClr val="292929"/>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ct val="100000"/>
              <a:buFont typeface="Arial"/>
              <a:buNone/>
            </a:pPr>
            <a:r>
              <a:t/>
            </a:r>
            <a:endParaRPr sz="2300">
              <a:solidFill>
                <a:srgbClr val="292929"/>
              </a:solidFill>
              <a:latin typeface="Arial"/>
              <a:ea typeface="Arial"/>
              <a:cs typeface="Arial"/>
              <a:sym typeface="Arial"/>
            </a:endParaRPr>
          </a:p>
          <a:p>
            <a:pPr indent="-236696" lvl="0" marL="241300" marR="0" rtl="0" algn="l">
              <a:lnSpc>
                <a:spcPct val="100000"/>
              </a:lnSpc>
              <a:spcBef>
                <a:spcPts val="1500"/>
              </a:spcBef>
              <a:spcAft>
                <a:spcPts val="0"/>
              </a:spcAft>
              <a:buClr>
                <a:srgbClr val="292929"/>
              </a:buClr>
              <a:buSzPct val="100000"/>
              <a:buFont typeface="Arial"/>
              <a:buChar char="•"/>
            </a:pPr>
            <a:r>
              <a:rPr lang="en-US" sz="2300">
                <a:solidFill>
                  <a:srgbClr val="292929"/>
                </a:solidFill>
                <a:latin typeface="Calibri"/>
                <a:ea typeface="Calibri"/>
                <a:cs typeface="Calibri"/>
                <a:sym typeface="Calibri"/>
              </a:rPr>
              <a:t>The launches occurred in January (01) and April (04).</a:t>
            </a:r>
            <a:endParaRPr sz="2300">
              <a:solidFill>
                <a:srgbClr val="292929"/>
              </a:solidFill>
              <a:latin typeface="Arial"/>
              <a:ea typeface="Arial"/>
              <a:cs typeface="Arial"/>
              <a:sym typeface="Arial"/>
            </a:endParaRPr>
          </a:p>
          <a:p>
            <a:pPr indent="-236696" lvl="0" marL="241300" marR="0" rtl="0" algn="l">
              <a:lnSpc>
                <a:spcPct val="100000"/>
              </a:lnSpc>
              <a:spcBef>
                <a:spcPts val="1500"/>
              </a:spcBef>
              <a:spcAft>
                <a:spcPts val="0"/>
              </a:spcAft>
              <a:buClr>
                <a:srgbClr val="292929"/>
              </a:buClr>
              <a:buSzPct val="100000"/>
              <a:buFont typeface="Arial"/>
              <a:buChar char="•"/>
            </a:pPr>
            <a:r>
              <a:rPr lang="en-US" sz="2300">
                <a:solidFill>
                  <a:srgbClr val="292929"/>
                </a:solidFill>
                <a:latin typeface="Calibri"/>
                <a:ea typeface="Calibri"/>
                <a:cs typeface="Calibri"/>
                <a:sym typeface="Calibri"/>
              </a:rPr>
              <a:t>Both launches took place at CCAFS LC-40 (Cape Canaveral Air Force Station Launch Complex 40).</a:t>
            </a:r>
            <a:endParaRPr sz="1500"/>
          </a:p>
          <a:p>
            <a:pPr indent="-236696" lvl="0" marL="241300" marR="0" rtl="0" algn="l">
              <a:lnSpc>
                <a:spcPct val="100000"/>
              </a:lnSpc>
              <a:spcBef>
                <a:spcPts val="1500"/>
              </a:spcBef>
              <a:spcAft>
                <a:spcPts val="0"/>
              </a:spcAft>
              <a:buClr>
                <a:srgbClr val="292929"/>
              </a:buClr>
              <a:buSzPct val="100000"/>
              <a:buFont typeface="Arial"/>
              <a:buChar char="•"/>
            </a:pPr>
            <a:r>
              <a:rPr lang="en-US" sz="2300">
                <a:solidFill>
                  <a:srgbClr val="292929"/>
                </a:solidFill>
                <a:latin typeface="Calibri"/>
                <a:ea typeface="Calibri"/>
                <a:cs typeface="Calibri"/>
                <a:sym typeface="Calibri"/>
              </a:rPr>
              <a:t>The booster versions used were F9 v1.1 B1012 and F9 v1.1 B1015, both part of the Falcon 9 v1.1 series.</a:t>
            </a:r>
            <a:endParaRPr sz="1500"/>
          </a:p>
          <a:p>
            <a:pPr indent="0" lvl="0" marL="0" marR="0" rtl="0" algn="l">
              <a:lnSpc>
                <a:spcPct val="100000"/>
              </a:lnSpc>
              <a:spcBef>
                <a:spcPts val="1500"/>
              </a:spcBef>
              <a:spcAft>
                <a:spcPts val="0"/>
              </a:spcAft>
              <a:buClr>
                <a:schemeClr val="dk1"/>
              </a:buClr>
              <a:buSzPct val="100000"/>
              <a:buFont typeface="Arial"/>
              <a:buNone/>
            </a:pPr>
            <a:r>
              <a:t/>
            </a:r>
            <a:endParaRPr sz="2300">
              <a:solidFill>
                <a:srgbClr val="292929"/>
              </a:solidFill>
              <a:latin typeface="Arial"/>
              <a:ea typeface="Arial"/>
              <a:cs typeface="Arial"/>
              <a:sym typeface="Arial"/>
            </a:endParaRPr>
          </a:p>
        </p:txBody>
      </p:sp>
      <p:sp>
        <p:nvSpPr>
          <p:cNvPr id="391" name="Google Shape;391;p47"/>
          <p:cNvSpPr txBox="1"/>
          <p:nvPr/>
        </p:nvSpPr>
        <p:spPr>
          <a:xfrm>
            <a:off x="770011" y="538650"/>
            <a:ext cx="10515600" cy="5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2015 Launch Records</a:t>
            </a:r>
            <a:endParaRPr sz="3700"/>
          </a:p>
        </p:txBody>
      </p:sp>
      <p:graphicFrame>
        <p:nvGraphicFramePr>
          <p:cNvPr id="392" name="Google Shape;392;p47"/>
          <p:cNvGraphicFramePr/>
          <p:nvPr/>
        </p:nvGraphicFramePr>
        <p:xfrm>
          <a:off x="1474367" y="2761338"/>
          <a:ext cx="3000000" cy="3000000"/>
        </p:xfrm>
        <a:graphic>
          <a:graphicData uri="http://schemas.openxmlformats.org/drawingml/2006/table">
            <a:tbl>
              <a:tblPr bandRow="1">
                <a:noFill/>
                <a:tableStyleId>{AF9A19FD-2751-4773-BC06-4D2F83F555D5}</a:tableStyleId>
              </a:tblPr>
              <a:tblGrid>
                <a:gridCol w="1049525"/>
                <a:gridCol w="2653025"/>
                <a:gridCol w="1851300"/>
                <a:gridCol w="1851300"/>
              </a:tblGrid>
              <a:tr h="228600">
                <a:tc>
                  <a:txBody>
                    <a:bodyPr/>
                    <a:lstStyle/>
                    <a:p>
                      <a:pPr indent="0" lvl="0" marL="0" marR="0" rtl="0" algn="l">
                        <a:spcBef>
                          <a:spcPts val="0"/>
                        </a:spcBef>
                        <a:spcAft>
                          <a:spcPts val="0"/>
                        </a:spcAft>
                        <a:buNone/>
                      </a:pPr>
                      <a:r>
                        <a:rPr b="1" lang="en-US" sz="1900"/>
                        <a:t>Month</a:t>
                      </a:r>
                      <a:endParaRPr sz="1500"/>
                    </a:p>
                  </a:txBody>
                  <a:tcPr marT="38100" marB="38100" marR="76200" marL="76200" anchor="ctr"/>
                </a:tc>
                <a:tc>
                  <a:txBody>
                    <a:bodyPr/>
                    <a:lstStyle/>
                    <a:p>
                      <a:pPr indent="0" lvl="0" marL="0" marR="0" rtl="0" algn="l">
                        <a:spcBef>
                          <a:spcPts val="0"/>
                        </a:spcBef>
                        <a:spcAft>
                          <a:spcPts val="0"/>
                        </a:spcAft>
                        <a:buNone/>
                      </a:pPr>
                      <a:r>
                        <a:rPr b="1" lang="en-US" sz="1900"/>
                        <a:t>Landing Outcome</a:t>
                      </a:r>
                      <a:endParaRPr sz="1500"/>
                    </a:p>
                  </a:txBody>
                  <a:tcPr marT="38100" marB="38100" marR="76200" marL="76200" anchor="ctr"/>
                </a:tc>
                <a:tc>
                  <a:txBody>
                    <a:bodyPr/>
                    <a:lstStyle/>
                    <a:p>
                      <a:pPr indent="0" lvl="0" marL="0" marR="0" rtl="0" algn="l">
                        <a:spcBef>
                          <a:spcPts val="0"/>
                        </a:spcBef>
                        <a:spcAft>
                          <a:spcPts val="0"/>
                        </a:spcAft>
                        <a:buNone/>
                      </a:pPr>
                      <a:r>
                        <a:rPr b="1" lang="en-US" sz="1900"/>
                        <a:t>Booster Version</a:t>
                      </a:r>
                      <a:endParaRPr sz="1500"/>
                    </a:p>
                  </a:txBody>
                  <a:tcPr marT="38100" marB="38100" marR="76200" marL="76200" anchor="ctr"/>
                </a:tc>
                <a:tc>
                  <a:txBody>
                    <a:bodyPr/>
                    <a:lstStyle/>
                    <a:p>
                      <a:pPr indent="0" lvl="0" marL="0" marR="0" rtl="0" algn="l">
                        <a:spcBef>
                          <a:spcPts val="0"/>
                        </a:spcBef>
                        <a:spcAft>
                          <a:spcPts val="0"/>
                        </a:spcAft>
                        <a:buNone/>
                      </a:pPr>
                      <a:r>
                        <a:rPr b="1" lang="en-US" sz="1900"/>
                        <a:t>Launch Site</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01</a:t>
                      </a:r>
                      <a:endParaRPr sz="1500"/>
                    </a:p>
                  </a:txBody>
                  <a:tcPr marT="38100" marB="38100" marR="76200" marL="76200" anchor="ctr"/>
                </a:tc>
                <a:tc>
                  <a:txBody>
                    <a:bodyPr/>
                    <a:lstStyle/>
                    <a:p>
                      <a:pPr indent="0" lvl="0" marL="0" marR="0" rtl="0" algn="l">
                        <a:spcBef>
                          <a:spcPts val="0"/>
                        </a:spcBef>
                        <a:spcAft>
                          <a:spcPts val="0"/>
                        </a:spcAft>
                        <a:buNone/>
                      </a:pPr>
                      <a:r>
                        <a:rPr lang="en-US" sz="1900"/>
                        <a:t>Failure (drone ship)</a:t>
                      </a:r>
                      <a:endParaRPr sz="1500"/>
                    </a:p>
                  </a:txBody>
                  <a:tcPr marT="38100" marB="38100" marR="76200" marL="76200" anchor="ctr"/>
                </a:tc>
                <a:tc>
                  <a:txBody>
                    <a:bodyPr/>
                    <a:lstStyle/>
                    <a:p>
                      <a:pPr indent="0" lvl="0" marL="0" marR="0" rtl="0" algn="l">
                        <a:spcBef>
                          <a:spcPts val="0"/>
                        </a:spcBef>
                        <a:spcAft>
                          <a:spcPts val="0"/>
                        </a:spcAft>
                        <a:buNone/>
                      </a:pPr>
                      <a:r>
                        <a:rPr lang="en-US" sz="1900"/>
                        <a:t>F9 v1.1 B1012</a:t>
                      </a:r>
                      <a:endParaRPr sz="1500"/>
                    </a:p>
                  </a:txBody>
                  <a:tcPr marT="38100" marB="38100" marR="76200" marL="76200" anchor="ctr"/>
                </a:tc>
                <a:tc>
                  <a:txBody>
                    <a:bodyPr/>
                    <a:lstStyle/>
                    <a:p>
                      <a:pPr indent="0" lvl="0" marL="0" marR="0" rtl="0" algn="l">
                        <a:spcBef>
                          <a:spcPts val="0"/>
                        </a:spcBef>
                        <a:spcAft>
                          <a:spcPts val="0"/>
                        </a:spcAft>
                        <a:buNone/>
                      </a:pPr>
                      <a:r>
                        <a:rPr lang="en-US" sz="1900"/>
                        <a:t>CCAFS LC-40</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04</a:t>
                      </a:r>
                      <a:endParaRPr sz="1500"/>
                    </a:p>
                  </a:txBody>
                  <a:tcPr marT="38100" marB="38100" marR="76200" marL="76200" anchor="ctr"/>
                </a:tc>
                <a:tc>
                  <a:txBody>
                    <a:bodyPr/>
                    <a:lstStyle/>
                    <a:p>
                      <a:pPr indent="0" lvl="0" marL="0" marR="0" rtl="0" algn="l">
                        <a:spcBef>
                          <a:spcPts val="0"/>
                        </a:spcBef>
                        <a:spcAft>
                          <a:spcPts val="0"/>
                        </a:spcAft>
                        <a:buNone/>
                      </a:pPr>
                      <a:r>
                        <a:rPr lang="en-US" sz="1900"/>
                        <a:t>Failure (drone ship)</a:t>
                      </a:r>
                      <a:endParaRPr sz="1500"/>
                    </a:p>
                  </a:txBody>
                  <a:tcPr marT="38100" marB="38100" marR="76200" marL="76200" anchor="ctr"/>
                </a:tc>
                <a:tc>
                  <a:txBody>
                    <a:bodyPr/>
                    <a:lstStyle/>
                    <a:p>
                      <a:pPr indent="0" lvl="0" marL="0" marR="0" rtl="0" algn="l">
                        <a:spcBef>
                          <a:spcPts val="0"/>
                        </a:spcBef>
                        <a:spcAft>
                          <a:spcPts val="0"/>
                        </a:spcAft>
                        <a:buNone/>
                      </a:pPr>
                      <a:r>
                        <a:rPr lang="en-US" sz="1900"/>
                        <a:t>F9 v1.1 B1015</a:t>
                      </a:r>
                      <a:endParaRPr sz="1500"/>
                    </a:p>
                  </a:txBody>
                  <a:tcPr marT="38100" marB="38100" marR="76200" marL="76200" anchor="ctr"/>
                </a:tc>
                <a:tc>
                  <a:txBody>
                    <a:bodyPr/>
                    <a:lstStyle/>
                    <a:p>
                      <a:pPr indent="0" lvl="0" marL="0" marR="0" rtl="0" algn="l">
                        <a:spcBef>
                          <a:spcPts val="0"/>
                        </a:spcBef>
                        <a:spcAft>
                          <a:spcPts val="0"/>
                        </a:spcAft>
                        <a:buNone/>
                      </a:pPr>
                      <a:r>
                        <a:rPr lang="en-US" sz="1900"/>
                        <a:t>CCAFS LC-40</a:t>
                      </a:r>
                      <a:endParaRPr sz="1500"/>
                    </a:p>
                  </a:txBody>
                  <a:tcPr marT="38100" marB="38100" marR="76200" marL="76200" anchor="ct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6" name="Shape 396"/>
        <p:cNvGrpSpPr/>
        <p:nvPr/>
      </p:nvGrpSpPr>
      <p:grpSpPr>
        <a:xfrm>
          <a:off x="0" y="0"/>
          <a:ext cx="0" cy="0"/>
          <a:chOff x="0" y="0"/>
          <a:chExt cx="0" cy="0"/>
        </a:xfrm>
      </p:grpSpPr>
      <p:sp>
        <p:nvSpPr>
          <p:cNvPr id="397" name="Google Shape;397;p48"/>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8" name="Google Shape;398;p48"/>
          <p:cNvSpPr txBox="1"/>
          <p:nvPr>
            <p:ph idx="1" type="body"/>
          </p:nvPr>
        </p:nvSpPr>
        <p:spPr>
          <a:xfrm>
            <a:off x="770010" y="1379927"/>
            <a:ext cx="10953300" cy="4380000"/>
          </a:xfrm>
          <a:prstGeom prst="rect">
            <a:avLst/>
          </a:prstGeom>
          <a:noFill/>
          <a:ln>
            <a:noFill/>
          </a:ln>
        </p:spPr>
        <p:txBody>
          <a:bodyPr anchorCtr="0" anchor="t" bIns="45700" lIns="91425" spcFirstLastPara="1" rIns="91425" wrap="square" tIns="45700">
            <a:noAutofit/>
          </a:bodyPr>
          <a:lstStyle/>
          <a:p>
            <a:pPr indent="-247650" lvl="0" marL="241300" marR="0" rtl="0" algn="l">
              <a:lnSpc>
                <a:spcPct val="100000"/>
              </a:lnSpc>
              <a:spcBef>
                <a:spcPts val="0"/>
              </a:spcBef>
              <a:spcAft>
                <a:spcPts val="0"/>
              </a:spcAft>
              <a:buClr>
                <a:srgbClr val="292929"/>
              </a:buClr>
              <a:buSzPts val="2300"/>
              <a:buFont typeface="Arial"/>
              <a:buChar char="•"/>
            </a:pPr>
            <a:r>
              <a:rPr lang="en-US" sz="2300">
                <a:solidFill>
                  <a:srgbClr val="292929"/>
                </a:solidFill>
                <a:latin typeface="Arial"/>
                <a:ea typeface="Arial"/>
                <a:cs typeface="Arial"/>
                <a:sym typeface="Arial"/>
              </a:rPr>
              <a:t>The Rank of landing outcomes between the date 2010-06-04 and 2017-03-20, are </a:t>
            </a:r>
            <a:endParaRPr sz="1500"/>
          </a:p>
          <a:p>
            <a:pPr indent="0" lvl="0" marL="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p:txBody>
      </p:sp>
      <p:sp>
        <p:nvSpPr>
          <p:cNvPr id="399" name="Google Shape;399;p48"/>
          <p:cNvSpPr txBox="1"/>
          <p:nvPr/>
        </p:nvSpPr>
        <p:spPr>
          <a:xfrm>
            <a:off x="770011" y="538650"/>
            <a:ext cx="10515600" cy="549300"/>
          </a:xfrm>
          <a:prstGeom prst="rect">
            <a:avLst/>
          </a:prstGeom>
          <a:noFill/>
          <a:ln>
            <a:noFill/>
          </a:ln>
        </p:spPr>
        <p:txBody>
          <a:bodyPr anchorCtr="0" anchor="ctr" bIns="45700" lIns="91425" spcFirstLastPara="1" rIns="91425" wrap="square" tIns="45700">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sz="1500"/>
          </a:p>
        </p:txBody>
      </p:sp>
      <p:graphicFrame>
        <p:nvGraphicFramePr>
          <p:cNvPr id="400" name="Google Shape;400;p48"/>
          <p:cNvGraphicFramePr/>
          <p:nvPr/>
        </p:nvGraphicFramePr>
        <p:xfrm>
          <a:off x="1171755" y="1995434"/>
          <a:ext cx="3000000" cy="3000000"/>
        </p:xfrm>
        <a:graphic>
          <a:graphicData uri="http://schemas.openxmlformats.org/drawingml/2006/table">
            <a:tbl>
              <a:tblPr bandRow="1">
                <a:noFill/>
                <a:tableStyleId>{AF9A19FD-2751-4773-BC06-4D2F83F555D5}</a:tableStyleId>
              </a:tblPr>
              <a:tblGrid>
                <a:gridCol w="2997625"/>
                <a:gridCol w="2997625"/>
              </a:tblGrid>
              <a:tr h="228600">
                <a:tc>
                  <a:txBody>
                    <a:bodyPr/>
                    <a:lstStyle/>
                    <a:p>
                      <a:pPr indent="0" lvl="0" marL="0" marR="0" rtl="0" algn="l">
                        <a:spcBef>
                          <a:spcPts val="0"/>
                        </a:spcBef>
                        <a:spcAft>
                          <a:spcPts val="0"/>
                        </a:spcAft>
                        <a:buNone/>
                      </a:pPr>
                      <a:r>
                        <a:rPr lang="en-US" sz="1900"/>
                        <a:t>Landing Outcome</a:t>
                      </a:r>
                      <a:endParaRPr sz="1500"/>
                    </a:p>
                  </a:txBody>
                  <a:tcPr marT="38100" marB="38100" marR="76200" marL="76200" anchor="ctr"/>
                </a:tc>
                <a:tc>
                  <a:txBody>
                    <a:bodyPr/>
                    <a:lstStyle/>
                    <a:p>
                      <a:pPr indent="0" lvl="0" marL="0" marR="0" rtl="0" algn="l">
                        <a:spcBef>
                          <a:spcPts val="0"/>
                        </a:spcBef>
                        <a:spcAft>
                          <a:spcPts val="0"/>
                        </a:spcAft>
                        <a:buClr>
                          <a:schemeClr val="dk1"/>
                        </a:buClr>
                        <a:buSzPts val="1900"/>
                        <a:buFont typeface="Calibri"/>
                        <a:buNone/>
                      </a:pPr>
                      <a:r>
                        <a:rPr lang="en-US" sz="1900"/>
                        <a:t>Total Outcomes</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Controlled (ocean)</a:t>
                      </a:r>
                      <a:endParaRPr sz="1500"/>
                    </a:p>
                  </a:txBody>
                  <a:tcPr marT="38100" marB="38100" marR="76200" marL="76200" anchor="ctr"/>
                </a:tc>
                <a:tc>
                  <a:txBody>
                    <a:bodyPr/>
                    <a:lstStyle/>
                    <a:p>
                      <a:pPr indent="0" lvl="0" marL="0" marR="0" rtl="0" algn="l">
                        <a:spcBef>
                          <a:spcPts val="0"/>
                        </a:spcBef>
                        <a:spcAft>
                          <a:spcPts val="0"/>
                        </a:spcAft>
                        <a:buNone/>
                      </a:pPr>
                      <a:r>
                        <a:rPr lang="en-US" sz="1900"/>
                        <a:t>3</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Failure (drone ship)</a:t>
                      </a:r>
                      <a:endParaRPr sz="1500"/>
                    </a:p>
                  </a:txBody>
                  <a:tcPr marT="38100" marB="38100" marR="76200" marL="76200" anchor="ctr"/>
                </a:tc>
                <a:tc>
                  <a:txBody>
                    <a:bodyPr/>
                    <a:lstStyle/>
                    <a:p>
                      <a:pPr indent="0" lvl="0" marL="0" marR="0" rtl="0" algn="l">
                        <a:spcBef>
                          <a:spcPts val="0"/>
                        </a:spcBef>
                        <a:spcAft>
                          <a:spcPts val="0"/>
                        </a:spcAft>
                        <a:buNone/>
                      </a:pPr>
                      <a:r>
                        <a:rPr lang="en-US" sz="1900"/>
                        <a:t>5</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Failure (parachute)</a:t>
                      </a:r>
                      <a:endParaRPr sz="1500"/>
                    </a:p>
                  </a:txBody>
                  <a:tcPr marT="38100" marB="38100" marR="76200" marL="76200" anchor="ctr"/>
                </a:tc>
                <a:tc>
                  <a:txBody>
                    <a:bodyPr/>
                    <a:lstStyle/>
                    <a:p>
                      <a:pPr indent="0" lvl="0" marL="0" marR="0" rtl="0" algn="l">
                        <a:spcBef>
                          <a:spcPts val="0"/>
                        </a:spcBef>
                        <a:spcAft>
                          <a:spcPts val="0"/>
                        </a:spcAft>
                        <a:buNone/>
                      </a:pPr>
                      <a:r>
                        <a:rPr lang="en-US" sz="1900"/>
                        <a:t>2</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No attempt</a:t>
                      </a:r>
                      <a:endParaRPr sz="1500"/>
                    </a:p>
                  </a:txBody>
                  <a:tcPr marT="38100" marB="38100" marR="76200" marL="76200" anchor="ctr"/>
                </a:tc>
                <a:tc>
                  <a:txBody>
                    <a:bodyPr/>
                    <a:lstStyle/>
                    <a:p>
                      <a:pPr indent="0" lvl="0" marL="0" marR="0" rtl="0" algn="l">
                        <a:spcBef>
                          <a:spcPts val="0"/>
                        </a:spcBef>
                        <a:spcAft>
                          <a:spcPts val="0"/>
                        </a:spcAft>
                        <a:buNone/>
                      </a:pPr>
                      <a:r>
                        <a:rPr lang="en-US" sz="1900"/>
                        <a:t>10</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Precluded (drone ship)</a:t>
                      </a:r>
                      <a:endParaRPr sz="1500"/>
                    </a:p>
                  </a:txBody>
                  <a:tcPr marT="38100" marB="38100" marR="76200" marL="76200" anchor="ctr"/>
                </a:tc>
                <a:tc>
                  <a:txBody>
                    <a:bodyPr/>
                    <a:lstStyle/>
                    <a:p>
                      <a:pPr indent="0" lvl="0" marL="0" marR="0" rtl="0" algn="l">
                        <a:spcBef>
                          <a:spcPts val="0"/>
                        </a:spcBef>
                        <a:spcAft>
                          <a:spcPts val="0"/>
                        </a:spcAft>
                        <a:buNone/>
                      </a:pPr>
                      <a:r>
                        <a:rPr lang="en-US" sz="1900"/>
                        <a:t>1</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Success (drone ship)</a:t>
                      </a:r>
                      <a:endParaRPr sz="1500"/>
                    </a:p>
                  </a:txBody>
                  <a:tcPr marT="38100" marB="38100" marR="76200" marL="76200" anchor="ctr"/>
                </a:tc>
                <a:tc>
                  <a:txBody>
                    <a:bodyPr/>
                    <a:lstStyle/>
                    <a:p>
                      <a:pPr indent="0" lvl="0" marL="0" marR="0" rtl="0" algn="l">
                        <a:spcBef>
                          <a:spcPts val="0"/>
                        </a:spcBef>
                        <a:spcAft>
                          <a:spcPts val="0"/>
                        </a:spcAft>
                        <a:buNone/>
                      </a:pPr>
                      <a:r>
                        <a:rPr lang="en-US" sz="1900"/>
                        <a:t>5</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Success (ground pad)</a:t>
                      </a:r>
                      <a:endParaRPr sz="1500"/>
                    </a:p>
                  </a:txBody>
                  <a:tcPr marT="38100" marB="38100" marR="76200" marL="76200" anchor="ctr"/>
                </a:tc>
                <a:tc>
                  <a:txBody>
                    <a:bodyPr/>
                    <a:lstStyle/>
                    <a:p>
                      <a:pPr indent="0" lvl="0" marL="0" marR="0" rtl="0" algn="l">
                        <a:spcBef>
                          <a:spcPts val="0"/>
                        </a:spcBef>
                        <a:spcAft>
                          <a:spcPts val="0"/>
                        </a:spcAft>
                        <a:buNone/>
                      </a:pPr>
                      <a:r>
                        <a:rPr lang="en-US" sz="1900"/>
                        <a:t>3</a:t>
                      </a:r>
                      <a:endParaRPr sz="1500"/>
                    </a:p>
                  </a:txBody>
                  <a:tcPr marT="38100" marB="38100" marR="76200" marL="76200" anchor="ctr"/>
                </a:tc>
              </a:tr>
              <a:tr h="228600">
                <a:tc>
                  <a:txBody>
                    <a:bodyPr/>
                    <a:lstStyle/>
                    <a:p>
                      <a:pPr indent="0" lvl="0" marL="0" marR="0" rtl="0" algn="l">
                        <a:spcBef>
                          <a:spcPts val="0"/>
                        </a:spcBef>
                        <a:spcAft>
                          <a:spcPts val="0"/>
                        </a:spcAft>
                        <a:buNone/>
                      </a:pPr>
                      <a:r>
                        <a:rPr lang="en-US" sz="1900"/>
                        <a:t>Uncontrolled (ocean)</a:t>
                      </a:r>
                      <a:endParaRPr sz="1500"/>
                    </a:p>
                  </a:txBody>
                  <a:tcPr marT="38100" marB="38100" marR="76200" marL="76200" anchor="ctr"/>
                </a:tc>
                <a:tc>
                  <a:txBody>
                    <a:bodyPr/>
                    <a:lstStyle/>
                    <a:p>
                      <a:pPr indent="0" lvl="0" marL="0" marR="0" rtl="0" algn="l">
                        <a:spcBef>
                          <a:spcPts val="0"/>
                        </a:spcBef>
                        <a:spcAft>
                          <a:spcPts val="0"/>
                        </a:spcAft>
                        <a:buNone/>
                      </a:pPr>
                      <a:r>
                        <a:rPr lang="en-US" sz="1900"/>
                        <a:t>2</a:t>
                      </a:r>
                      <a:endParaRPr sz="1500"/>
                    </a:p>
                  </a:txBody>
                  <a:tcPr marT="38100" marB="38100" marR="76200" marL="76200"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49"/>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 name="Shape 409"/>
        <p:cNvGrpSpPr/>
        <p:nvPr/>
      </p:nvGrpSpPr>
      <p:grpSpPr>
        <a:xfrm>
          <a:off x="0" y="0"/>
          <a:ext cx="0" cy="0"/>
          <a:chOff x="0" y="0"/>
          <a:chExt cx="0" cy="0"/>
        </a:xfrm>
      </p:grpSpPr>
      <p:sp>
        <p:nvSpPr>
          <p:cNvPr id="410" name="Google Shape;410;p50"/>
          <p:cNvSpPr/>
          <p:nvPr/>
        </p:nvSpPr>
        <p:spPr>
          <a:xfrm>
            <a:off x="0" y="0"/>
            <a:ext cx="12188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11" name="Google Shape;411;p50"/>
          <p:cNvSpPr/>
          <p:nvPr/>
        </p:nvSpPr>
        <p:spPr>
          <a:xfrm>
            <a:off x="0" y="0"/>
            <a:ext cx="12192000" cy="6858000"/>
          </a:xfrm>
          <a:custGeom>
            <a:rect b="b" l="l" r="r" t="t"/>
            <a:pathLst>
              <a:path extrusionOk="0" h="6858000" w="12192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412" name="Google Shape;412;p50"/>
          <p:cNvSpPr txBox="1"/>
          <p:nvPr/>
        </p:nvSpPr>
        <p:spPr>
          <a:xfrm>
            <a:off x="240553" y="365125"/>
            <a:ext cx="4347900" cy="21372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Launch Sites on the US Map</a:t>
            </a:r>
            <a:endParaRPr sz="1500"/>
          </a:p>
        </p:txBody>
      </p:sp>
      <p:sp>
        <p:nvSpPr>
          <p:cNvPr id="413" name="Google Shape;413;p50"/>
          <p:cNvSpPr txBox="1"/>
          <p:nvPr>
            <p:ph idx="1" type="body"/>
          </p:nvPr>
        </p:nvSpPr>
        <p:spPr>
          <a:xfrm>
            <a:off x="106082" y="2861079"/>
            <a:ext cx="4064100" cy="3495300"/>
          </a:xfrm>
          <a:prstGeom prst="rect">
            <a:avLst/>
          </a:prstGeom>
          <a:noFill/>
          <a:ln>
            <a:noFill/>
          </a:ln>
        </p:spPr>
        <p:txBody>
          <a:bodyPr anchorCtr="0" anchor="t" bIns="45700" lIns="91425" spcFirstLastPara="1" rIns="91425" wrap="square" tIns="45700">
            <a:normAutofit/>
          </a:bodyPr>
          <a:lstStyle/>
          <a:p>
            <a:pPr indent="139700" lvl="0" marL="0" marR="0" rtl="0" algn="l">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28600" lvl="0" marL="241300" marR="0" rtl="0" algn="l">
              <a:lnSpc>
                <a:spcPct val="90000"/>
              </a:lnSpc>
              <a:spcBef>
                <a:spcPts val="15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Labeling of Launch sites on the east and west coasts of the USA</a:t>
            </a:r>
            <a:endParaRPr sz="1500"/>
          </a:p>
        </p:txBody>
      </p:sp>
      <p:pic>
        <p:nvPicPr>
          <p:cNvPr descr="A map of land with water and land names&#10;&#10;Description automatically generated" id="414" name="Google Shape;414;p50"/>
          <p:cNvPicPr preferRelativeResize="0"/>
          <p:nvPr/>
        </p:nvPicPr>
        <p:blipFill rotWithShape="1">
          <a:blip r:embed="rId3">
            <a:alphaModFix/>
          </a:blip>
          <a:srcRect b="0" l="0" r="0" t="0"/>
          <a:stretch/>
        </p:blipFill>
        <p:spPr>
          <a:xfrm>
            <a:off x="4312015" y="4360101"/>
            <a:ext cx="4797354" cy="2362695"/>
          </a:xfrm>
          <a:prstGeom prst="rect">
            <a:avLst/>
          </a:prstGeom>
          <a:noFill/>
          <a:ln>
            <a:noFill/>
          </a:ln>
        </p:spPr>
      </p:pic>
      <p:pic>
        <p:nvPicPr>
          <p:cNvPr descr="A map of the united states&#10;&#10;Description automatically generated" id="415" name="Google Shape;415;p50"/>
          <p:cNvPicPr preferRelativeResize="0"/>
          <p:nvPr/>
        </p:nvPicPr>
        <p:blipFill rotWithShape="1">
          <a:blip r:embed="rId4">
            <a:alphaModFix/>
          </a:blip>
          <a:srcRect b="0" l="0" r="0" t="0"/>
          <a:stretch/>
        </p:blipFill>
        <p:spPr>
          <a:xfrm>
            <a:off x="4310257" y="363355"/>
            <a:ext cx="7496386" cy="3213834"/>
          </a:xfrm>
          <a:prstGeom prst="rect">
            <a:avLst/>
          </a:prstGeom>
          <a:noFill/>
          <a:ln>
            <a:noFill/>
          </a:ln>
        </p:spPr>
      </p:pic>
      <p:pic>
        <p:nvPicPr>
          <p:cNvPr descr="A map of a beach&#10;&#10;Description automatically generated" id="416" name="Google Shape;416;p50"/>
          <p:cNvPicPr preferRelativeResize="0"/>
          <p:nvPr/>
        </p:nvPicPr>
        <p:blipFill rotWithShape="1">
          <a:blip r:embed="rId5">
            <a:alphaModFix/>
          </a:blip>
          <a:srcRect b="0" l="0" r="0" t="0"/>
          <a:stretch/>
        </p:blipFill>
        <p:spPr>
          <a:xfrm>
            <a:off x="9423159" y="4339738"/>
            <a:ext cx="2597290" cy="2342914"/>
          </a:xfrm>
          <a:prstGeom prst="rect">
            <a:avLst/>
          </a:prstGeom>
          <a:noFill/>
          <a:ln>
            <a:noFill/>
          </a:ln>
        </p:spPr>
      </p:pic>
      <p:sp>
        <p:nvSpPr>
          <p:cNvPr id="417" name="Google Shape;417;p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sp>
        <p:nvSpPr>
          <p:cNvPr id="422" name="Google Shape;422;p5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pic>
        <p:nvPicPr>
          <p:cNvPr id="423" name="Google Shape;423;p51"/>
          <p:cNvPicPr preferRelativeResize="0"/>
          <p:nvPr/>
        </p:nvPicPr>
        <p:blipFill rotWithShape="1">
          <a:blip r:embed="rId3">
            <a:alphaModFix/>
          </a:blip>
          <a:srcRect b="0" l="7669" r="9418" t="0"/>
          <a:stretch/>
        </p:blipFill>
        <p:spPr>
          <a:xfrm>
            <a:off x="8529321" y="10"/>
            <a:ext cx="3662680" cy="3401568"/>
          </a:xfrm>
          <a:custGeom>
            <a:rect b="b" l="l" r="r" t="t"/>
            <a:pathLst>
              <a:path extrusionOk="0" h="3401568" w="3662680">
                <a:moveTo>
                  <a:pt x="0" y="0"/>
                </a:moveTo>
                <a:lnTo>
                  <a:pt x="3662680" y="0"/>
                </a:lnTo>
                <a:lnTo>
                  <a:pt x="3662680" y="3401568"/>
                </a:lnTo>
                <a:lnTo>
                  <a:pt x="774527" y="3401568"/>
                </a:lnTo>
                <a:lnTo>
                  <a:pt x="769892" y="3133175"/>
                </a:lnTo>
                <a:cubicBezTo>
                  <a:pt x="732577" y="2055441"/>
                  <a:pt x="492520" y="1056020"/>
                  <a:pt x="104445" y="215033"/>
                </a:cubicBezTo>
                <a:close/>
              </a:path>
            </a:pathLst>
          </a:custGeom>
          <a:noFill/>
          <a:ln>
            <a:noFill/>
          </a:ln>
        </p:spPr>
      </p:pic>
      <p:pic>
        <p:nvPicPr>
          <p:cNvPr descr="A map of a space launch complex&#10;&#10;Description automatically generated" id="424" name="Google Shape;424;p51"/>
          <p:cNvPicPr preferRelativeResize="0"/>
          <p:nvPr/>
        </p:nvPicPr>
        <p:blipFill rotWithShape="1">
          <a:blip r:embed="rId4">
            <a:alphaModFix/>
          </a:blip>
          <a:srcRect b="2818" l="0" r="0" t="0"/>
          <a:stretch/>
        </p:blipFill>
        <p:spPr>
          <a:xfrm>
            <a:off x="5115314" y="10"/>
            <a:ext cx="4118110" cy="3401568"/>
          </a:xfrm>
          <a:custGeom>
            <a:rect b="b" l="l" r="r" t="t"/>
            <a:pathLst>
              <a:path extrusionOk="0" h="3401568" w="4118110">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a:noFill/>
          <a:ln>
            <a:noFill/>
          </a:ln>
        </p:spPr>
      </p:pic>
      <p:pic>
        <p:nvPicPr>
          <p:cNvPr descr="A map with points and points in the center&#10;&#10;Description automatically generated" id="425" name="Google Shape;425;p51"/>
          <p:cNvPicPr preferRelativeResize="0"/>
          <p:nvPr/>
        </p:nvPicPr>
        <p:blipFill rotWithShape="1">
          <a:blip r:embed="rId5">
            <a:alphaModFix/>
          </a:blip>
          <a:srcRect b="10733" l="0" r="0" t="43257"/>
          <a:stretch/>
        </p:blipFill>
        <p:spPr>
          <a:xfrm>
            <a:off x="5168353" y="3456432"/>
            <a:ext cx="7023646" cy="3401568"/>
          </a:xfrm>
          <a:custGeom>
            <a:rect b="b" l="l" r="r" t="t"/>
            <a:pathLst>
              <a:path extrusionOk="0" h="3401568" w="7023646">
                <a:moveTo>
                  <a:pt x="749132" y="0"/>
                </a:moveTo>
                <a:lnTo>
                  <a:pt x="7023646" y="0"/>
                </a:lnTo>
                <a:lnTo>
                  <a:pt x="7023646" y="3401568"/>
                </a:lnTo>
                <a:lnTo>
                  <a:pt x="0" y="3401568"/>
                </a:lnTo>
                <a:lnTo>
                  <a:pt x="79008" y="3238906"/>
                </a:lnTo>
                <a:cubicBezTo>
                  <a:pt x="502362" y="2321466"/>
                  <a:pt x="749563" y="1215476"/>
                  <a:pt x="749563" y="24956"/>
                </a:cubicBezTo>
                <a:close/>
              </a:path>
            </a:pathLst>
          </a:custGeom>
          <a:noFill/>
          <a:ln>
            <a:noFill/>
          </a:ln>
        </p:spPr>
      </p:pic>
      <p:sp>
        <p:nvSpPr>
          <p:cNvPr id="426" name="Google Shape;426;p51"/>
          <p:cNvSpPr/>
          <p:nvPr/>
        </p:nvSpPr>
        <p:spPr>
          <a:xfrm>
            <a:off x="0" y="0"/>
            <a:ext cx="5932965" cy="6858000"/>
          </a:xfrm>
          <a:custGeom>
            <a:rect b="b" l="l" r="r" t="t"/>
            <a:pathLst>
              <a:path extrusionOk="0" h="6858000" w="5932965">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Calibri"/>
              <a:buNone/>
            </a:pPr>
            <a:r>
              <a:t/>
            </a:r>
            <a:endParaRPr b="0" i="0" sz="1900" u="none" cap="none" strike="noStrike">
              <a:solidFill>
                <a:srgbClr val="FFFFFF"/>
              </a:solidFill>
              <a:latin typeface="Calibri"/>
              <a:ea typeface="Calibri"/>
              <a:cs typeface="Calibri"/>
              <a:sym typeface="Calibri"/>
            </a:endParaRPr>
          </a:p>
        </p:txBody>
      </p:sp>
      <p:sp>
        <p:nvSpPr>
          <p:cNvPr id="427" name="Google Shape;427;p51"/>
          <p:cNvSpPr/>
          <p:nvPr/>
        </p:nvSpPr>
        <p:spPr>
          <a:xfrm>
            <a:off x="0" y="0"/>
            <a:ext cx="5922333" cy="6858000"/>
          </a:xfrm>
          <a:custGeom>
            <a:rect b="b" l="l" r="r" t="t"/>
            <a:pathLst>
              <a:path extrusionOk="0" h="6858000" w="5922333">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Calibri"/>
              <a:buNone/>
            </a:pPr>
            <a:r>
              <a:t/>
            </a:r>
            <a:endParaRPr b="0" i="0" sz="1900" u="none" cap="none" strike="noStrike">
              <a:solidFill>
                <a:srgbClr val="FFFFFF"/>
              </a:solidFill>
              <a:latin typeface="Calibri"/>
              <a:ea typeface="Calibri"/>
              <a:cs typeface="Calibri"/>
              <a:sym typeface="Calibri"/>
            </a:endParaRPr>
          </a:p>
        </p:txBody>
      </p:sp>
      <p:sp>
        <p:nvSpPr>
          <p:cNvPr id="428" name="Google Shape;428;p51"/>
          <p:cNvSpPr txBox="1"/>
          <p:nvPr/>
        </p:nvSpPr>
        <p:spPr>
          <a:xfrm>
            <a:off x="448056" y="685800"/>
            <a:ext cx="49224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500"/>
              <a:buFont typeface="Calibri"/>
              <a:buNone/>
            </a:pPr>
            <a:r>
              <a:rPr lang="en-US" sz="3500">
                <a:solidFill>
                  <a:schemeClr val="dk1"/>
                </a:solidFill>
                <a:latin typeface="Calibri"/>
                <a:ea typeface="Calibri"/>
                <a:cs typeface="Calibri"/>
                <a:sym typeface="Calibri"/>
              </a:rPr>
              <a:t>Launch site outcomes</a:t>
            </a:r>
            <a:endParaRPr sz="1500"/>
          </a:p>
        </p:txBody>
      </p:sp>
      <p:sp>
        <p:nvSpPr>
          <p:cNvPr id="429" name="Google Shape;429;p51"/>
          <p:cNvSpPr/>
          <p:nvPr/>
        </p:nvSpPr>
        <p:spPr>
          <a:xfrm>
            <a:off x="0" y="1016867"/>
            <a:ext cx="128100" cy="654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Calibri"/>
              <a:buNone/>
            </a:pPr>
            <a:r>
              <a:t/>
            </a:r>
            <a:endParaRPr b="0" i="0" sz="1900" u="none" cap="none" strike="noStrike">
              <a:solidFill>
                <a:srgbClr val="FFFFFF"/>
              </a:solidFill>
              <a:latin typeface="Calibri"/>
              <a:ea typeface="Calibri"/>
              <a:cs typeface="Calibri"/>
              <a:sym typeface="Calibri"/>
            </a:endParaRPr>
          </a:p>
        </p:txBody>
      </p:sp>
      <p:sp>
        <p:nvSpPr>
          <p:cNvPr id="430" name="Google Shape;430;p51"/>
          <p:cNvSpPr/>
          <p:nvPr/>
        </p:nvSpPr>
        <p:spPr>
          <a:xfrm>
            <a:off x="438911" y="2089941"/>
            <a:ext cx="4970400" cy="183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Calibri"/>
              <a:buNone/>
            </a:pPr>
            <a:r>
              <a:t/>
            </a:r>
            <a:endParaRPr b="0" i="0" sz="1900" u="none" cap="none" strike="noStrike">
              <a:solidFill>
                <a:srgbClr val="FFFFFF"/>
              </a:solidFill>
              <a:latin typeface="Calibri"/>
              <a:ea typeface="Calibri"/>
              <a:cs typeface="Calibri"/>
              <a:sym typeface="Calibri"/>
            </a:endParaRPr>
          </a:p>
        </p:txBody>
      </p:sp>
      <p:sp>
        <p:nvSpPr>
          <p:cNvPr id="431" name="Google Shape;431;p51"/>
          <p:cNvSpPr txBox="1"/>
          <p:nvPr>
            <p:ph idx="1" type="body"/>
          </p:nvPr>
        </p:nvSpPr>
        <p:spPr>
          <a:xfrm>
            <a:off x="448056" y="2514600"/>
            <a:ext cx="4922400" cy="3666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28600" lvl="0" marL="241300" marR="0" rtl="0" algn="l">
              <a:lnSpc>
                <a:spcPct val="90000"/>
              </a:lnSpc>
              <a:spcBef>
                <a:spcPts val="15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Successful outcome at the various launch sites are labeled in green with a marker, or red for failure outcomes.</a:t>
            </a:r>
            <a:endParaRPr sz="2000">
              <a:solidFill>
                <a:schemeClr val="dk1"/>
              </a:solidFill>
              <a:latin typeface="Calibri"/>
              <a:ea typeface="Calibri"/>
              <a:cs typeface="Calibri"/>
              <a:sym typeface="Calibri"/>
            </a:endParaRPr>
          </a:p>
          <a:p>
            <a:pPr indent="-228600" lvl="0" marL="241300" marR="0" rtl="0" algn="l">
              <a:lnSpc>
                <a:spcPct val="90000"/>
              </a:lnSpc>
              <a:spcBef>
                <a:spcPts val="15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This help identifies which specific spots at the Launch sites are more likely to have a good successful outcome, all other things being equal.</a:t>
            </a:r>
            <a:endParaRPr sz="1500"/>
          </a:p>
          <a:p>
            <a:pPr indent="-101600" lvl="0" marL="241300" marR="0" rtl="0" algn="l">
              <a:lnSpc>
                <a:spcPct val="90000"/>
              </a:lnSpc>
              <a:spcBef>
                <a:spcPts val="15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101600" lvl="0" marL="241300" marR="0" rtl="0" algn="l">
              <a:lnSpc>
                <a:spcPct val="90000"/>
              </a:lnSpc>
              <a:spcBef>
                <a:spcPts val="15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432" name="Google Shape;432;p51"/>
          <p:cNvSpPr txBox="1"/>
          <p:nvPr>
            <p:ph idx="12" type="sldNum"/>
          </p:nvPr>
        </p:nvSpPr>
        <p:spPr>
          <a:xfrm>
            <a:off x="10196622" y="6356350"/>
            <a:ext cx="15471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52"/>
          <p:cNvSpPr/>
          <p:nvPr/>
        </p:nvSpPr>
        <p:spPr>
          <a:xfrm>
            <a:off x="0" y="0"/>
            <a:ext cx="12188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38" name="Google Shape;438;p52"/>
          <p:cNvSpPr txBox="1"/>
          <p:nvPr/>
        </p:nvSpPr>
        <p:spPr>
          <a:xfrm>
            <a:off x="640080" y="325369"/>
            <a:ext cx="4368900" cy="19569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300"/>
              <a:buFont typeface="Calibri"/>
              <a:buNone/>
            </a:pPr>
            <a:r>
              <a:rPr lang="en-US" sz="4300">
                <a:solidFill>
                  <a:schemeClr val="dk1"/>
                </a:solidFill>
                <a:latin typeface="Calibri"/>
                <a:ea typeface="Calibri"/>
                <a:cs typeface="Calibri"/>
                <a:sym typeface="Calibri"/>
              </a:rPr>
              <a:t>Launch Site proximity to Points of Interest</a:t>
            </a:r>
            <a:endParaRPr sz="1500"/>
          </a:p>
        </p:txBody>
      </p:sp>
      <p:sp>
        <p:nvSpPr>
          <p:cNvPr id="439" name="Google Shape;439;p52"/>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Calibri"/>
              <a:ea typeface="Calibri"/>
              <a:cs typeface="Calibri"/>
              <a:sym typeface="Calibri"/>
            </a:endParaRPr>
          </a:p>
        </p:txBody>
      </p:sp>
      <p:sp>
        <p:nvSpPr>
          <p:cNvPr id="440" name="Google Shape;440;p52"/>
          <p:cNvSpPr txBox="1"/>
          <p:nvPr>
            <p:ph idx="1" type="body"/>
          </p:nvPr>
        </p:nvSpPr>
        <p:spPr>
          <a:xfrm>
            <a:off x="640080" y="2872899"/>
            <a:ext cx="4243500" cy="3320700"/>
          </a:xfrm>
          <a:prstGeom prst="rect">
            <a:avLst/>
          </a:prstGeom>
          <a:noFill/>
          <a:ln>
            <a:noFill/>
          </a:ln>
        </p:spPr>
        <p:txBody>
          <a:bodyPr anchorCtr="0" anchor="t" bIns="45700" lIns="91425" spcFirstLastPara="1" rIns="91425" wrap="square" tIns="45700">
            <a:normAutofit/>
          </a:bodyPr>
          <a:lstStyle/>
          <a:p>
            <a:pPr indent="-101600" lvl="0" marL="241300" marR="0" rtl="0" algn="l">
              <a:lnSpc>
                <a:spcPct val="90000"/>
              </a:lnSpc>
              <a:spcBef>
                <a:spcPts val="0"/>
              </a:spcBef>
              <a:spcAft>
                <a:spcPts val="0"/>
              </a:spcAft>
              <a:buClr>
                <a:schemeClr val="dk1"/>
              </a:buClr>
              <a:buSzPts val="2300"/>
              <a:buFont typeface="Arial"/>
              <a:buNone/>
            </a:pPr>
            <a:r>
              <a:t/>
            </a:r>
            <a:endParaRPr sz="2300">
              <a:solidFill>
                <a:schemeClr val="dk1"/>
              </a:solidFill>
              <a:latin typeface="Calibri"/>
              <a:ea typeface="Calibri"/>
              <a:cs typeface="Calibri"/>
              <a:sym typeface="Calibri"/>
            </a:endParaRPr>
          </a:p>
          <a:p>
            <a:pPr indent="-247650" lvl="0" marL="241300" marR="0" rtl="0" algn="l">
              <a:lnSpc>
                <a:spcPct val="90000"/>
              </a:lnSpc>
              <a:spcBef>
                <a:spcPts val="1500"/>
              </a:spcBef>
              <a:spcAft>
                <a:spcPts val="0"/>
              </a:spcAft>
              <a:buClr>
                <a:schemeClr val="dk1"/>
              </a:buClr>
              <a:buSzPts val="2300"/>
              <a:buFont typeface="Arial"/>
              <a:buChar char="•"/>
            </a:pPr>
            <a:r>
              <a:rPr lang="en-US" sz="2300">
                <a:solidFill>
                  <a:schemeClr val="dk1"/>
                </a:solidFill>
                <a:latin typeface="Calibri"/>
                <a:ea typeface="Calibri"/>
                <a:cs typeface="Calibri"/>
                <a:sym typeface="Calibri"/>
              </a:rPr>
              <a:t>A polyline drawn from the launch site to coastal area showing a distance of 1.35 Kilometers</a:t>
            </a:r>
            <a:endParaRPr sz="1500"/>
          </a:p>
        </p:txBody>
      </p:sp>
      <p:pic>
        <p:nvPicPr>
          <p:cNvPr descr="A map of a city&#10;&#10;Description automatically generated" id="441" name="Google Shape;441;p52"/>
          <p:cNvPicPr preferRelativeResize="0"/>
          <p:nvPr/>
        </p:nvPicPr>
        <p:blipFill rotWithShape="1">
          <a:blip r:embed="rId3">
            <a:alphaModFix/>
          </a:blip>
          <a:srcRect b="1201" l="9323" r="19719" t="-1311"/>
          <a:stretch/>
        </p:blipFill>
        <p:spPr>
          <a:xfrm>
            <a:off x="5969114" y="134481"/>
            <a:ext cx="6878775" cy="685800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442" name="Google Shape;442;p52"/>
          <p:cNvSpPr txBox="1"/>
          <p:nvPr>
            <p:ph idx="12" type="sldNum"/>
          </p:nvPr>
        </p:nvSpPr>
        <p:spPr>
          <a:xfrm>
            <a:off x="10439400" y="6356350"/>
            <a:ext cx="9144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53"/>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0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Introduction</a:t>
            </a:r>
            <a:endParaRPr sz="37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914400" y="1600200"/>
            <a:ext cx="10241400" cy="5029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rPr>
              <a:t>Since 1957, the countries around the world are competing to expand beyond Earth, whether through satellites launches or space exploration, these missions require huge amounts of money where a launch of one space rocket costs in average 165 million dollars, a company like Space X changes the equation by reducing this amount of money massively to only 60 million dollars due to its unique and advanced technologies in returning the first stage of rocket structure</a:t>
            </a:r>
            <a:endParaRPr sz="22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rPr>
              <a:t>As mentioned above one of the key factor of SpaceX’s success in the space race is the first stage of rockets return through a safe landing, from this point we will discover together what are the main attributes or variables that control these successful landings, through asking questions abou</a:t>
            </a:r>
            <a:r>
              <a:rPr lang="en-US" sz="2200">
                <a:solidFill>
                  <a:srgbClr val="292929"/>
                </a:solidFill>
              </a:rPr>
              <a:t>t </a:t>
            </a:r>
            <a:r>
              <a:rPr lang="en-US" sz="2200">
                <a:solidFill>
                  <a:srgbClr val="292929"/>
                </a:solidFill>
              </a:rPr>
              <a:t>the nature of the launch process , the payload mass of rocket, launch location, rocket orbit, and more by analyzing and visualizing these information through the data science methodology provided by IBM</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54"/>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3" name="Google Shape;453;p54"/>
          <p:cNvSpPr txBox="1"/>
          <p:nvPr>
            <p:ph idx="1" type="body"/>
          </p:nvPr>
        </p:nvSpPr>
        <p:spPr>
          <a:xfrm>
            <a:off x="8503741" y="1825625"/>
            <a:ext cx="3057900" cy="4351200"/>
          </a:xfrm>
          <a:prstGeom prst="rect">
            <a:avLst/>
          </a:prstGeom>
          <a:noFill/>
          <a:ln>
            <a:noFill/>
          </a:ln>
        </p:spPr>
        <p:txBody>
          <a:bodyPr anchorCtr="0" anchor="t" bIns="45700" lIns="91425" spcFirstLastPara="1" rIns="91425" wrap="square" tIns="45700">
            <a:normAutofit/>
          </a:bodyPr>
          <a:lstStyle/>
          <a:p>
            <a:pPr indent="-101600" lvl="0" marL="241300" marR="0" rtl="0" algn="l">
              <a:lnSpc>
                <a:spcPct val="100000"/>
              </a:lnSpc>
              <a:spcBef>
                <a:spcPts val="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a:p>
            <a:pPr indent="0" lvl="0" marL="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a:p>
            <a:pPr indent="0" lvl="0" marL="0" marR="0" rtl="0" algn="l">
              <a:lnSpc>
                <a:spcPct val="100000"/>
              </a:lnSpc>
              <a:spcBef>
                <a:spcPts val="1500"/>
              </a:spcBef>
              <a:spcAft>
                <a:spcPts val="0"/>
              </a:spcAft>
              <a:buClr>
                <a:srgbClr val="292929"/>
              </a:buClr>
              <a:buSzPts val="2300"/>
              <a:buFont typeface="Arial"/>
              <a:buNone/>
            </a:pPr>
            <a:r>
              <a:rPr lang="en-US" sz="2300">
                <a:solidFill>
                  <a:srgbClr val="292929"/>
                </a:solidFill>
                <a:latin typeface="Arial"/>
                <a:ea typeface="Arial"/>
                <a:cs typeface="Arial"/>
                <a:sym typeface="Arial"/>
              </a:rPr>
              <a:t>The pie chart shows that KSC LC-39 has the greatest share of successes (41.7%), followed by CCAFS LC-40 with 29.2 %</a:t>
            </a:r>
            <a:endParaRPr sz="1500"/>
          </a:p>
        </p:txBody>
      </p:sp>
      <p:sp>
        <p:nvSpPr>
          <p:cNvPr id="454" name="Google Shape;454;p54"/>
          <p:cNvSpPr txBox="1"/>
          <p:nvPr/>
        </p:nvSpPr>
        <p:spPr>
          <a:xfrm>
            <a:off x="770011" y="538650"/>
            <a:ext cx="10515600" cy="5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Launch Success counts per launch site</a:t>
            </a:r>
            <a:endParaRPr sz="3700"/>
          </a:p>
        </p:txBody>
      </p:sp>
      <p:pic>
        <p:nvPicPr>
          <p:cNvPr id="455" name="Google Shape;455;p54"/>
          <p:cNvPicPr preferRelativeResize="0"/>
          <p:nvPr/>
        </p:nvPicPr>
        <p:blipFill rotWithShape="1">
          <a:blip r:embed="rId4">
            <a:alphaModFix/>
          </a:blip>
          <a:srcRect b="0" l="0" r="0" t="0"/>
          <a:stretch/>
        </p:blipFill>
        <p:spPr>
          <a:xfrm>
            <a:off x="769133" y="1439839"/>
            <a:ext cx="6756539" cy="488058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9" name="Shape 459"/>
        <p:cNvGrpSpPr/>
        <p:nvPr/>
      </p:nvGrpSpPr>
      <p:grpSpPr>
        <a:xfrm>
          <a:off x="0" y="0"/>
          <a:ext cx="0" cy="0"/>
          <a:chOff x="0" y="0"/>
          <a:chExt cx="0" cy="0"/>
        </a:xfrm>
      </p:grpSpPr>
      <p:sp>
        <p:nvSpPr>
          <p:cNvPr id="460" name="Google Shape;460;p55"/>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1" name="Google Shape;461;p55"/>
          <p:cNvSpPr txBox="1"/>
          <p:nvPr>
            <p:ph idx="1" type="body"/>
          </p:nvPr>
        </p:nvSpPr>
        <p:spPr>
          <a:xfrm>
            <a:off x="8816534" y="1825625"/>
            <a:ext cx="2469300" cy="4351200"/>
          </a:xfrm>
          <a:prstGeom prst="rect">
            <a:avLst/>
          </a:prstGeom>
          <a:noFill/>
          <a:ln>
            <a:noFill/>
          </a:ln>
        </p:spPr>
        <p:txBody>
          <a:bodyPr anchorCtr="0" anchor="t" bIns="45700" lIns="91425" spcFirstLastPara="1" rIns="91425" wrap="square" tIns="45700">
            <a:normAutofit/>
          </a:bodyPr>
          <a:lstStyle/>
          <a:p>
            <a:pPr indent="-101600" lvl="0" marL="241300" marR="0" rtl="0" algn="l">
              <a:lnSpc>
                <a:spcPct val="100000"/>
              </a:lnSpc>
              <a:spcBef>
                <a:spcPts val="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a:p>
            <a:pPr indent="0" lvl="0" marL="0" marR="0" rtl="0" algn="l">
              <a:lnSpc>
                <a:spcPct val="100000"/>
              </a:lnSpc>
              <a:spcBef>
                <a:spcPts val="1500"/>
              </a:spcBef>
              <a:spcAft>
                <a:spcPts val="0"/>
              </a:spcAft>
              <a:buClr>
                <a:srgbClr val="292929"/>
              </a:buClr>
              <a:buSzPts val="2300"/>
              <a:buFont typeface="Arial"/>
              <a:buNone/>
            </a:pPr>
            <a:r>
              <a:rPr lang="en-US" sz="2300">
                <a:solidFill>
                  <a:srgbClr val="292929"/>
                </a:solidFill>
                <a:latin typeface="Arial"/>
                <a:ea typeface="Arial"/>
                <a:cs typeface="Arial"/>
                <a:sym typeface="Arial"/>
              </a:rPr>
              <a:t>The KSC LC-39 has 76.9% success in all rocket launches</a:t>
            </a:r>
            <a:endParaRPr sz="2800">
              <a:solidFill>
                <a:srgbClr val="292929"/>
              </a:solidFill>
              <a:latin typeface="Arial"/>
              <a:ea typeface="Arial"/>
              <a:cs typeface="Arial"/>
              <a:sym typeface="Arial"/>
            </a:endParaRPr>
          </a:p>
          <a:p>
            <a:pPr indent="-50800" lvl="0" marL="241300" marR="0" rtl="0" algn="l">
              <a:lnSpc>
                <a:spcPct val="90000"/>
              </a:lnSpc>
              <a:spcBef>
                <a:spcPts val="11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62" name="Google Shape;462;p55"/>
          <p:cNvSpPr txBox="1"/>
          <p:nvPr/>
        </p:nvSpPr>
        <p:spPr>
          <a:xfrm>
            <a:off x="770011" y="538650"/>
            <a:ext cx="10515600" cy="5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Outcome Ratio for KSC LC-39 Launch Site</a:t>
            </a:r>
            <a:endParaRPr sz="3700"/>
          </a:p>
        </p:txBody>
      </p:sp>
      <p:pic>
        <p:nvPicPr>
          <p:cNvPr descr="A pie chart with a red and blue circle&#10;&#10;Description automatically generated" id="463" name="Google Shape;463;p55"/>
          <p:cNvPicPr preferRelativeResize="0"/>
          <p:nvPr/>
        </p:nvPicPr>
        <p:blipFill rotWithShape="1">
          <a:blip r:embed="rId4">
            <a:alphaModFix/>
          </a:blip>
          <a:srcRect b="0" l="0" r="0" t="0"/>
          <a:stretch/>
        </p:blipFill>
        <p:spPr>
          <a:xfrm>
            <a:off x="921554" y="1599063"/>
            <a:ext cx="7012773" cy="49109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56"/>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9" name="Google Shape;469;p56"/>
          <p:cNvSpPr txBox="1"/>
          <p:nvPr>
            <p:ph idx="1" type="body"/>
          </p:nvPr>
        </p:nvSpPr>
        <p:spPr>
          <a:xfrm>
            <a:off x="6919085" y="1609535"/>
            <a:ext cx="5160300" cy="5007300"/>
          </a:xfrm>
          <a:prstGeom prst="rect">
            <a:avLst/>
          </a:prstGeom>
          <a:noFill/>
          <a:ln>
            <a:noFill/>
          </a:ln>
        </p:spPr>
        <p:txBody>
          <a:bodyPr anchorCtr="0" anchor="t" bIns="45700" lIns="91425" spcFirstLastPara="1" rIns="91425" wrap="square" tIns="45700">
            <a:normAutofit/>
          </a:bodyPr>
          <a:lstStyle/>
          <a:p>
            <a:pPr indent="0" lvl="0" marL="0" marR="0" rtl="0" algn="l">
              <a:lnSpc>
                <a:spcPct val="8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Payload range slider allows users to select a range of payload masses (in kg) to filter the data displayed in the scatter plot. </a:t>
            </a:r>
            <a:endParaRPr sz="1500"/>
          </a:p>
          <a:p>
            <a:pPr indent="0" lvl="0" marL="0" marR="0" rtl="0" algn="l">
              <a:lnSpc>
                <a:spcPct val="80000"/>
              </a:lnSpc>
              <a:spcBef>
                <a:spcPts val="110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0" lvl="0" marL="0" marR="0" rtl="0" algn="l">
              <a:lnSpc>
                <a:spcPct val="80000"/>
              </a:lnSpc>
              <a:spcBef>
                <a:spcPts val="1100"/>
              </a:spcBef>
              <a:spcAft>
                <a:spcPts val="0"/>
              </a:spcAft>
              <a:buClr>
                <a:schemeClr val="dk1"/>
              </a:buClr>
              <a:buSzPts val="2000"/>
              <a:buFont typeface="Arial"/>
              <a:buNone/>
            </a:pPr>
            <a:r>
              <a:rPr lang="en-US" sz="2000">
                <a:solidFill>
                  <a:schemeClr val="dk1"/>
                </a:solidFill>
                <a:latin typeface="Arial"/>
                <a:ea typeface="Arial"/>
                <a:cs typeface="Arial"/>
                <a:sym typeface="Arial"/>
              </a:rPr>
              <a:t>The plots show data for different payload ranges, such as 3000-6000 kg and 1000-9000 kg </a:t>
            </a:r>
            <a:endParaRPr sz="1500"/>
          </a:p>
          <a:p>
            <a:pPr indent="0" lvl="0" marL="0" marR="0" rtl="0" algn="l">
              <a:lnSpc>
                <a:spcPct val="80000"/>
              </a:lnSpc>
              <a:spcBef>
                <a:spcPts val="110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0" lvl="0" marL="0" marR="0" rtl="0" algn="l">
              <a:lnSpc>
                <a:spcPct val="80000"/>
              </a:lnSpc>
              <a:spcBef>
                <a:spcPts val="1100"/>
              </a:spcBef>
              <a:spcAft>
                <a:spcPts val="0"/>
              </a:spcAft>
              <a:buClr>
                <a:schemeClr val="dk1"/>
              </a:buClr>
              <a:buSzPts val="2000"/>
              <a:buFont typeface="Arial"/>
              <a:buNone/>
            </a:pPr>
            <a:r>
              <a:rPr lang="en-US" sz="2000">
                <a:solidFill>
                  <a:schemeClr val="dk1"/>
                </a:solidFill>
                <a:latin typeface="Arial"/>
                <a:ea typeface="Arial"/>
                <a:cs typeface="Arial"/>
                <a:sym typeface="Arial"/>
              </a:rPr>
              <a:t>The success and failure rate can be observed across all payload ranges</a:t>
            </a:r>
            <a:endParaRPr sz="2000">
              <a:solidFill>
                <a:srgbClr val="000000"/>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ts val="2300"/>
              <a:buFont typeface="Arial"/>
              <a:buNone/>
            </a:pPr>
            <a:r>
              <a:t/>
            </a:r>
            <a:endParaRPr sz="2300">
              <a:solidFill>
                <a:srgbClr val="292929"/>
              </a:solidFill>
              <a:latin typeface="Arial"/>
              <a:ea typeface="Arial"/>
              <a:cs typeface="Arial"/>
              <a:sym typeface="Arial"/>
            </a:endParaRPr>
          </a:p>
        </p:txBody>
      </p:sp>
      <p:sp>
        <p:nvSpPr>
          <p:cNvPr id="470" name="Google Shape;470;p56"/>
          <p:cNvSpPr txBox="1"/>
          <p:nvPr/>
        </p:nvSpPr>
        <p:spPr>
          <a:xfrm>
            <a:off x="770011" y="538650"/>
            <a:ext cx="10515600" cy="5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Payload vs Launch Outcomes</a:t>
            </a:r>
            <a:endParaRPr sz="3700"/>
          </a:p>
        </p:txBody>
      </p:sp>
      <p:pic>
        <p:nvPicPr>
          <p:cNvPr id="471" name="Google Shape;471;p56"/>
          <p:cNvPicPr preferRelativeResize="0"/>
          <p:nvPr/>
        </p:nvPicPr>
        <p:blipFill rotWithShape="1">
          <a:blip r:embed="rId4">
            <a:alphaModFix/>
          </a:blip>
          <a:srcRect b="0" l="0" r="0" t="0"/>
          <a:stretch/>
        </p:blipFill>
        <p:spPr>
          <a:xfrm>
            <a:off x="689970" y="4076847"/>
            <a:ext cx="6096001" cy="2540842"/>
          </a:xfrm>
          <a:prstGeom prst="rect">
            <a:avLst/>
          </a:prstGeom>
          <a:noFill/>
          <a:ln>
            <a:noFill/>
          </a:ln>
        </p:spPr>
      </p:pic>
      <p:pic>
        <p:nvPicPr>
          <p:cNvPr id="472" name="Google Shape;472;p56"/>
          <p:cNvPicPr preferRelativeResize="0"/>
          <p:nvPr/>
        </p:nvPicPr>
        <p:blipFill rotWithShape="1">
          <a:blip r:embed="rId5">
            <a:alphaModFix/>
          </a:blip>
          <a:srcRect b="0" l="0" r="0" t="0"/>
          <a:stretch/>
        </p:blipFill>
        <p:spPr>
          <a:xfrm>
            <a:off x="690918" y="1405108"/>
            <a:ext cx="6096000" cy="26750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5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1" name="Shape 481"/>
        <p:cNvGrpSpPr/>
        <p:nvPr/>
      </p:nvGrpSpPr>
      <p:grpSpPr>
        <a:xfrm>
          <a:off x="0" y="0"/>
          <a:ext cx="0" cy="0"/>
          <a:chOff x="0" y="0"/>
          <a:chExt cx="0" cy="0"/>
        </a:xfrm>
      </p:grpSpPr>
      <p:sp>
        <p:nvSpPr>
          <p:cNvPr id="482" name="Google Shape;482;p58"/>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3" name="Google Shape;483;p58"/>
          <p:cNvSpPr txBox="1"/>
          <p:nvPr>
            <p:ph idx="1" type="body"/>
          </p:nvPr>
        </p:nvSpPr>
        <p:spPr>
          <a:xfrm>
            <a:off x="7590600" y="1707802"/>
            <a:ext cx="4305300" cy="3825900"/>
          </a:xfrm>
          <a:prstGeom prst="rect">
            <a:avLst/>
          </a:prstGeom>
          <a:noFill/>
          <a:ln>
            <a:noFill/>
          </a:ln>
        </p:spPr>
        <p:txBody>
          <a:bodyPr anchorCtr="0" anchor="t" bIns="45700" lIns="91425" spcFirstLastPara="1" rIns="91425" wrap="square" tIns="45700">
            <a:normAutofit/>
          </a:bodyPr>
          <a:lstStyle/>
          <a:p>
            <a:pPr indent="-247650" lvl="0" marL="241300" marR="0" rtl="0" algn="l">
              <a:lnSpc>
                <a:spcPct val="100000"/>
              </a:lnSpc>
              <a:spcBef>
                <a:spcPts val="0"/>
              </a:spcBef>
              <a:spcAft>
                <a:spcPts val="0"/>
              </a:spcAft>
              <a:buClr>
                <a:srgbClr val="292929"/>
              </a:buClr>
              <a:buSzPts val="2300"/>
              <a:buFont typeface="Arial"/>
              <a:buChar char="•"/>
            </a:pPr>
            <a:r>
              <a:rPr lang="en-US" sz="2300">
                <a:solidFill>
                  <a:srgbClr val="292929"/>
                </a:solidFill>
                <a:latin typeface="Arial"/>
                <a:ea typeface="Arial"/>
                <a:cs typeface="Arial"/>
                <a:sym typeface="Arial"/>
              </a:rPr>
              <a:t>Logistic Regression, Support Vector Machine, and Decision Tree had the best accuracy of 83.33%</a:t>
            </a:r>
            <a:endParaRPr sz="1500"/>
          </a:p>
          <a:p>
            <a:pPr indent="-247650" lvl="0" marL="241300" marR="0" rtl="0" algn="l">
              <a:lnSpc>
                <a:spcPct val="100000"/>
              </a:lnSpc>
              <a:spcBef>
                <a:spcPts val="1500"/>
              </a:spcBef>
              <a:spcAft>
                <a:spcPts val="0"/>
              </a:spcAft>
              <a:buClr>
                <a:srgbClr val="292929"/>
              </a:buClr>
              <a:buSzPts val="2300"/>
              <a:buFont typeface="Arial"/>
              <a:buChar char="•"/>
            </a:pPr>
            <a:r>
              <a:rPr lang="en-US" sz="2300">
                <a:solidFill>
                  <a:srgbClr val="292929"/>
                </a:solidFill>
                <a:latin typeface="Arial"/>
                <a:ea typeface="Arial"/>
                <a:cs typeface="Arial"/>
                <a:sym typeface="Arial"/>
              </a:rPr>
              <a:t>K-Nearest Neighbors classifier had the least accuracy with 61 %</a:t>
            </a:r>
            <a:endParaRPr sz="1500"/>
          </a:p>
        </p:txBody>
      </p:sp>
      <p:sp>
        <p:nvSpPr>
          <p:cNvPr id="484" name="Google Shape;484;p58"/>
          <p:cNvSpPr txBox="1"/>
          <p:nvPr/>
        </p:nvSpPr>
        <p:spPr>
          <a:xfrm>
            <a:off x="770011" y="538650"/>
            <a:ext cx="10515600" cy="5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Classification Accuracy</a:t>
            </a:r>
            <a:endParaRPr sz="3700">
              <a:solidFill>
                <a:srgbClr val="0B49CB"/>
              </a:solidFill>
              <a:latin typeface="IBM Plex Mono SemiBold"/>
              <a:ea typeface="IBM Plex Mono SemiBold"/>
              <a:cs typeface="IBM Plex Mono SemiBold"/>
              <a:sym typeface="IBM Plex Mono SemiBold"/>
            </a:endParaRPr>
          </a:p>
        </p:txBody>
      </p:sp>
      <p:pic>
        <p:nvPicPr>
          <p:cNvPr id="485" name="Google Shape;485;p58"/>
          <p:cNvPicPr preferRelativeResize="0"/>
          <p:nvPr/>
        </p:nvPicPr>
        <p:blipFill rotWithShape="1">
          <a:blip r:embed="rId4">
            <a:alphaModFix/>
          </a:blip>
          <a:srcRect b="0" l="0" r="0" t="0"/>
          <a:stretch/>
        </p:blipFill>
        <p:spPr>
          <a:xfrm>
            <a:off x="978109" y="1486080"/>
            <a:ext cx="6219900" cy="3924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9" name="Shape 489"/>
        <p:cNvGrpSpPr/>
        <p:nvPr/>
      </p:nvGrpSpPr>
      <p:grpSpPr>
        <a:xfrm>
          <a:off x="0" y="0"/>
          <a:ext cx="0" cy="0"/>
          <a:chOff x="0" y="0"/>
          <a:chExt cx="0" cy="0"/>
        </a:xfrm>
      </p:grpSpPr>
      <p:sp>
        <p:nvSpPr>
          <p:cNvPr id="490" name="Google Shape;490;p59"/>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91" name="Google Shape;491;p59"/>
          <p:cNvSpPr txBox="1"/>
          <p:nvPr>
            <p:ph idx="1" type="body"/>
          </p:nvPr>
        </p:nvSpPr>
        <p:spPr>
          <a:xfrm>
            <a:off x="5796936" y="1371221"/>
            <a:ext cx="5626500" cy="4114800"/>
          </a:xfrm>
          <a:prstGeom prst="rect">
            <a:avLst/>
          </a:prstGeom>
          <a:noFill/>
          <a:ln>
            <a:noFill/>
          </a:ln>
        </p:spPr>
        <p:txBody>
          <a:bodyPr anchorCtr="0" anchor="t" bIns="45700" lIns="91425" spcFirstLastPara="1" rIns="91425" wrap="square" tIns="45700">
            <a:normAutofit fontScale="62500" lnSpcReduction="20000"/>
          </a:bodyPr>
          <a:lstStyle/>
          <a:p>
            <a:pPr indent="-238125" lvl="0" marL="241300" marR="0" rtl="0" algn="l">
              <a:lnSpc>
                <a:spcPct val="90000"/>
              </a:lnSpc>
              <a:spcBef>
                <a:spcPts val="0"/>
              </a:spcBef>
              <a:spcAft>
                <a:spcPts val="0"/>
              </a:spcAft>
              <a:buClr>
                <a:srgbClr val="292929"/>
              </a:buClr>
              <a:buSzPct val="100000"/>
              <a:buFont typeface="Arial"/>
              <a:buChar char="•"/>
            </a:pPr>
            <a:r>
              <a:rPr lang="en-US" sz="2800">
                <a:solidFill>
                  <a:srgbClr val="292929"/>
                </a:solidFill>
                <a:latin typeface="Arial"/>
                <a:ea typeface="Arial"/>
                <a:cs typeface="Arial"/>
                <a:sym typeface="Arial"/>
              </a:rPr>
              <a:t>True Positives (TP) : The model correctly predicted 12 instances where the first stage landed.</a:t>
            </a:r>
            <a:endParaRPr sz="2800">
              <a:solidFill>
                <a:srgbClr val="292929"/>
              </a:solidFill>
              <a:latin typeface="Arial"/>
              <a:ea typeface="Arial"/>
              <a:cs typeface="Arial"/>
              <a:sym typeface="Arial"/>
            </a:endParaRPr>
          </a:p>
          <a:p>
            <a:pPr indent="-238125" lvl="0" marL="241300" marR="0" rtl="0" algn="l">
              <a:lnSpc>
                <a:spcPct val="90000"/>
              </a:lnSpc>
              <a:spcBef>
                <a:spcPts val="1100"/>
              </a:spcBef>
              <a:spcAft>
                <a:spcPts val="0"/>
              </a:spcAft>
              <a:buClr>
                <a:srgbClr val="292929"/>
              </a:buClr>
              <a:buSzPct val="100000"/>
              <a:buFont typeface="Arial"/>
              <a:buChar char="•"/>
            </a:pPr>
            <a:r>
              <a:rPr lang="en-US" sz="2800">
                <a:solidFill>
                  <a:srgbClr val="292929"/>
                </a:solidFill>
                <a:latin typeface="Arial"/>
                <a:ea typeface="Arial"/>
                <a:cs typeface="Arial"/>
                <a:sym typeface="Arial"/>
              </a:rPr>
              <a:t>True Negatives (TN) : The model correctly predicted 3 instances where the first stage did not land.</a:t>
            </a:r>
            <a:endParaRPr sz="1500"/>
          </a:p>
          <a:p>
            <a:pPr indent="-238125" lvl="0" marL="241300" marR="0" rtl="0" algn="l">
              <a:lnSpc>
                <a:spcPct val="90000"/>
              </a:lnSpc>
              <a:spcBef>
                <a:spcPts val="1100"/>
              </a:spcBef>
              <a:spcAft>
                <a:spcPts val="0"/>
              </a:spcAft>
              <a:buClr>
                <a:srgbClr val="292929"/>
              </a:buClr>
              <a:buSzPct val="100000"/>
              <a:buFont typeface="Arial"/>
              <a:buChar char="•"/>
            </a:pPr>
            <a:r>
              <a:rPr lang="en-US" sz="2800">
                <a:solidFill>
                  <a:srgbClr val="292929"/>
                </a:solidFill>
                <a:latin typeface="Arial"/>
                <a:ea typeface="Arial"/>
                <a:cs typeface="Arial"/>
                <a:sym typeface="Arial"/>
              </a:rPr>
              <a:t>False Positives (FP): The model incorrectly predicted 3 instances as landed when they did not land (Type I error).</a:t>
            </a:r>
            <a:endParaRPr sz="2800">
              <a:solidFill>
                <a:srgbClr val="292929"/>
              </a:solidFill>
              <a:latin typeface="Arial"/>
              <a:ea typeface="Arial"/>
              <a:cs typeface="Arial"/>
              <a:sym typeface="Arial"/>
            </a:endParaRPr>
          </a:p>
          <a:p>
            <a:pPr indent="-238125" lvl="0" marL="241300" marR="0" rtl="0" algn="l">
              <a:lnSpc>
                <a:spcPct val="90000"/>
              </a:lnSpc>
              <a:spcBef>
                <a:spcPts val="1100"/>
              </a:spcBef>
              <a:spcAft>
                <a:spcPts val="0"/>
              </a:spcAft>
              <a:buClr>
                <a:srgbClr val="292929"/>
              </a:buClr>
              <a:buSzPct val="100000"/>
              <a:buFont typeface="Arial"/>
              <a:buChar char="•"/>
            </a:pPr>
            <a:r>
              <a:rPr lang="en-US" sz="2800">
                <a:solidFill>
                  <a:srgbClr val="292929"/>
                </a:solidFill>
                <a:latin typeface="Arial"/>
                <a:ea typeface="Arial"/>
                <a:cs typeface="Arial"/>
                <a:sym typeface="Arial"/>
              </a:rPr>
              <a:t>False Negatives (FN): The model did not have any instances where it failed to predict a landing when it actually landed (Type II error). </a:t>
            </a:r>
            <a:endParaRPr sz="1500"/>
          </a:p>
          <a:p>
            <a:pPr indent="-238125" lvl="0" marL="241300" marR="0" rtl="0" algn="l">
              <a:lnSpc>
                <a:spcPct val="90000"/>
              </a:lnSpc>
              <a:spcBef>
                <a:spcPts val="1100"/>
              </a:spcBef>
              <a:spcAft>
                <a:spcPts val="0"/>
              </a:spcAft>
              <a:buClr>
                <a:srgbClr val="292929"/>
              </a:buClr>
              <a:buSzPct val="100000"/>
              <a:buFont typeface="Arial"/>
              <a:buChar char="•"/>
            </a:pPr>
            <a:r>
              <a:rPr lang="en-US" sz="2800">
                <a:solidFill>
                  <a:srgbClr val="292929"/>
                </a:solidFill>
                <a:latin typeface="Arial"/>
                <a:ea typeface="Arial"/>
                <a:cs typeface="Arial"/>
                <a:sym typeface="Arial"/>
              </a:rPr>
              <a:t>Overall, the model performs well with an accuracy of approximately 83.3%, but there is room for improvement in reducing false positives.</a:t>
            </a:r>
            <a:endParaRPr sz="1500"/>
          </a:p>
          <a:p>
            <a:pPr indent="-127000" lvl="0" marL="241300" marR="0" rtl="0" algn="l">
              <a:lnSpc>
                <a:spcPct val="90000"/>
              </a:lnSpc>
              <a:spcBef>
                <a:spcPts val="1100"/>
              </a:spcBef>
              <a:spcAft>
                <a:spcPts val="0"/>
              </a:spcAft>
              <a:buClr>
                <a:schemeClr val="dk1"/>
              </a:buClr>
              <a:buSzPct val="100000"/>
              <a:buFont typeface="Arial"/>
              <a:buNone/>
            </a:pPr>
            <a:r>
              <a:t/>
            </a:r>
            <a:endParaRPr sz="2800">
              <a:solidFill>
                <a:srgbClr val="292929"/>
              </a:solidFill>
              <a:latin typeface="Calibri"/>
              <a:ea typeface="Calibri"/>
              <a:cs typeface="Calibri"/>
              <a:sym typeface="Calibri"/>
            </a:endParaRPr>
          </a:p>
          <a:p>
            <a:pPr indent="-139700" lvl="0" marL="241300" marR="0" rtl="0" algn="l">
              <a:lnSpc>
                <a:spcPct val="100000"/>
              </a:lnSpc>
              <a:spcBef>
                <a:spcPts val="1500"/>
              </a:spcBef>
              <a:spcAft>
                <a:spcPts val="0"/>
              </a:spcAft>
              <a:buClr>
                <a:schemeClr val="dk1"/>
              </a:buClr>
              <a:buSzPct val="100000"/>
              <a:buFont typeface="Arial"/>
              <a:buNone/>
            </a:pPr>
            <a:r>
              <a:t/>
            </a:r>
            <a:endParaRPr sz="2300">
              <a:solidFill>
                <a:srgbClr val="292929"/>
              </a:solidFill>
              <a:latin typeface="Calibri"/>
              <a:ea typeface="Calibri"/>
              <a:cs typeface="Calibri"/>
              <a:sym typeface="Calibri"/>
            </a:endParaRPr>
          </a:p>
        </p:txBody>
      </p:sp>
      <p:sp>
        <p:nvSpPr>
          <p:cNvPr id="492" name="Google Shape;492;p59"/>
          <p:cNvSpPr txBox="1"/>
          <p:nvPr/>
        </p:nvSpPr>
        <p:spPr>
          <a:xfrm>
            <a:off x="770011" y="538650"/>
            <a:ext cx="10515600" cy="5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Confusion Matrix</a:t>
            </a:r>
            <a:endParaRPr sz="3700">
              <a:solidFill>
                <a:srgbClr val="0B49CB"/>
              </a:solidFill>
              <a:latin typeface="IBM Plex Mono SemiBold"/>
              <a:ea typeface="IBM Plex Mono SemiBold"/>
              <a:cs typeface="IBM Plex Mono SemiBold"/>
              <a:sym typeface="IBM Plex Mono SemiBold"/>
            </a:endParaRPr>
          </a:p>
        </p:txBody>
      </p:sp>
      <p:pic>
        <p:nvPicPr>
          <p:cNvPr descr="A diagram of different colored squares&#10;&#10;Description automatically generated" id="493" name="Google Shape;493;p59"/>
          <p:cNvPicPr preferRelativeResize="0"/>
          <p:nvPr/>
        </p:nvPicPr>
        <p:blipFill rotWithShape="1">
          <a:blip r:embed="rId4">
            <a:alphaModFix/>
          </a:blip>
          <a:srcRect b="0" l="0" r="0" t="0"/>
          <a:stretch/>
        </p:blipFill>
        <p:spPr>
          <a:xfrm>
            <a:off x="351976" y="1371600"/>
            <a:ext cx="4793064" cy="4114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60"/>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99" name="Google Shape;499;p60"/>
          <p:cNvSpPr txBox="1"/>
          <p:nvPr>
            <p:ph idx="1" type="body"/>
          </p:nvPr>
        </p:nvSpPr>
        <p:spPr>
          <a:xfrm>
            <a:off x="770011" y="1875054"/>
            <a:ext cx="11264400" cy="4351200"/>
          </a:xfrm>
          <a:prstGeom prst="rect">
            <a:avLst/>
          </a:prstGeom>
          <a:noFill/>
          <a:ln>
            <a:noFill/>
          </a:ln>
        </p:spPr>
        <p:txBody>
          <a:bodyPr anchorCtr="0" anchor="t" bIns="45700" lIns="91425" spcFirstLastPara="1" rIns="91425" wrap="square" tIns="45700">
            <a:normAutofit fontScale="70000" lnSpcReduction="20000"/>
          </a:bodyPr>
          <a:lstStyle/>
          <a:p>
            <a:pPr indent="-203834" lvl="0" marL="241300" marR="0" rtl="0" algn="l">
              <a:lnSpc>
                <a:spcPct val="90000"/>
              </a:lnSpc>
              <a:spcBef>
                <a:spcPts val="0"/>
              </a:spcBef>
              <a:spcAft>
                <a:spcPts val="0"/>
              </a:spcAft>
              <a:buClr>
                <a:srgbClr val="292929"/>
              </a:buClr>
              <a:buSzPct val="100000"/>
              <a:buFont typeface="Arial"/>
              <a:buChar char="•"/>
            </a:pPr>
            <a:r>
              <a:rPr lang="en-US" sz="2300">
                <a:solidFill>
                  <a:srgbClr val="292929"/>
                </a:solidFill>
                <a:latin typeface="Arial"/>
                <a:ea typeface="Arial"/>
                <a:cs typeface="Arial"/>
                <a:sym typeface="Arial"/>
              </a:rPr>
              <a:t>SpaceX's Falcon 9 rocket offers launch services at a significantly lower cost ($62 million) compared to traditional providers ($165 million+), primarily due to the reusability of the rocket's first stage, provided it lands successfully.</a:t>
            </a:r>
            <a:endParaRPr sz="2800">
              <a:solidFill>
                <a:srgbClr val="292929"/>
              </a:solidFill>
              <a:latin typeface="Calibri"/>
              <a:ea typeface="Calibri"/>
              <a:cs typeface="Calibri"/>
              <a:sym typeface="Calibri"/>
            </a:endParaRPr>
          </a:p>
          <a:p>
            <a:pPr indent="-203834" lvl="0" marL="241300" marR="0" rtl="0" algn="l">
              <a:lnSpc>
                <a:spcPct val="90000"/>
              </a:lnSpc>
              <a:spcBef>
                <a:spcPts val="1500"/>
              </a:spcBef>
              <a:spcAft>
                <a:spcPts val="0"/>
              </a:spcAft>
              <a:buClr>
                <a:srgbClr val="292929"/>
              </a:buClr>
              <a:buSzPct val="100000"/>
              <a:buFont typeface="Arial"/>
              <a:buChar char="•"/>
            </a:pPr>
            <a:r>
              <a:rPr lang="en-US" sz="2300">
                <a:solidFill>
                  <a:srgbClr val="292929"/>
                </a:solidFill>
                <a:latin typeface="Arial"/>
                <a:ea typeface="Arial"/>
                <a:cs typeface="Arial"/>
                <a:sym typeface="Arial"/>
              </a:rPr>
              <a:t>The project aimed to identify patterns and trends in landing outcomes through exploratory data analysis (EDA), interactive visualizations, and machine learning techniques. Key findings included:</a:t>
            </a:r>
            <a:endParaRPr sz="2800">
              <a:solidFill>
                <a:schemeClr val="dk1"/>
              </a:solidFill>
              <a:latin typeface="Calibri"/>
              <a:ea typeface="Calibri"/>
              <a:cs typeface="Calibri"/>
              <a:sym typeface="Calibri"/>
            </a:endParaRPr>
          </a:p>
          <a:p>
            <a:pPr indent="-224155" lvl="1" marL="698500" marR="0" rtl="0" algn="l">
              <a:lnSpc>
                <a:spcPct val="90000"/>
              </a:lnSpc>
              <a:spcBef>
                <a:spcPts val="1500"/>
              </a:spcBef>
              <a:spcAft>
                <a:spcPts val="0"/>
              </a:spcAft>
              <a:buClr>
                <a:srgbClr val="292929"/>
              </a:buClr>
              <a:buSzPct val="100000"/>
              <a:buFont typeface="Courier New"/>
              <a:buChar char="o"/>
            </a:pPr>
            <a:r>
              <a:rPr b="0" i="0" lang="en-US" sz="1900" u="none" cap="none" strike="noStrike">
                <a:solidFill>
                  <a:srgbClr val="292929"/>
                </a:solidFill>
                <a:latin typeface="Arial"/>
                <a:ea typeface="Arial"/>
                <a:cs typeface="Arial"/>
                <a:sym typeface="Arial"/>
              </a:rPr>
              <a:t>Increased Landing Success Over Time: There has been a notable improvement in successful landings in recent years, especially from launch sites CCAFS SLC 40 and KSC LC 39A.</a:t>
            </a:r>
            <a:endParaRPr b="0" i="0" sz="2400" u="none" cap="none" strike="noStrike">
              <a:solidFill>
                <a:srgbClr val="292929"/>
              </a:solidFill>
              <a:latin typeface="Calibri"/>
              <a:ea typeface="Calibri"/>
              <a:cs typeface="Calibri"/>
              <a:sym typeface="Calibri"/>
            </a:endParaRPr>
          </a:p>
          <a:p>
            <a:pPr indent="-224155" lvl="1" marL="698500" marR="0" rtl="0" algn="l">
              <a:lnSpc>
                <a:spcPct val="90000"/>
              </a:lnSpc>
              <a:spcBef>
                <a:spcPts val="1500"/>
              </a:spcBef>
              <a:spcAft>
                <a:spcPts val="0"/>
              </a:spcAft>
              <a:buClr>
                <a:srgbClr val="292929"/>
              </a:buClr>
              <a:buSzPct val="100000"/>
              <a:buFont typeface="Courier New"/>
              <a:buChar char="o"/>
            </a:pPr>
            <a:r>
              <a:rPr b="0" i="0" lang="en-US" sz="1900" u="none" cap="none" strike="noStrike">
                <a:solidFill>
                  <a:srgbClr val="292929"/>
                </a:solidFill>
                <a:latin typeface="Arial"/>
                <a:ea typeface="Arial"/>
                <a:cs typeface="Arial"/>
                <a:sym typeface="Arial"/>
              </a:rPr>
              <a:t>Influence of Target Orbits: Missions to orbits such as ES-L1, GEO, HEO, and SSO exhibited higher landing success rates. In contrast, missions targeting GTO and SO faced more challenges.</a:t>
            </a:r>
            <a:endParaRPr b="0" i="0" sz="2400" u="none" cap="none" strike="noStrike">
              <a:solidFill>
                <a:srgbClr val="292929"/>
              </a:solidFill>
              <a:latin typeface="Calibri"/>
              <a:ea typeface="Calibri"/>
              <a:cs typeface="Calibri"/>
              <a:sym typeface="Calibri"/>
            </a:endParaRPr>
          </a:p>
          <a:p>
            <a:pPr indent="-224155" lvl="1" marL="698500" marR="0" rtl="0" algn="l">
              <a:lnSpc>
                <a:spcPct val="90000"/>
              </a:lnSpc>
              <a:spcBef>
                <a:spcPts val="1500"/>
              </a:spcBef>
              <a:spcAft>
                <a:spcPts val="0"/>
              </a:spcAft>
              <a:buClr>
                <a:srgbClr val="292929"/>
              </a:buClr>
              <a:buSzPct val="100000"/>
              <a:buFont typeface="Courier New"/>
              <a:buChar char="o"/>
            </a:pPr>
            <a:r>
              <a:rPr b="0" i="0" lang="en-US" sz="1900" u="none" cap="none" strike="noStrike">
                <a:solidFill>
                  <a:srgbClr val="292929"/>
                </a:solidFill>
                <a:latin typeface="Arial"/>
                <a:ea typeface="Arial"/>
                <a:cs typeface="Arial"/>
                <a:sym typeface="Arial"/>
              </a:rPr>
              <a:t>Predictive Modeling: A machine learning model was developed, achieving an 83% accuracy rate in predicting successful landings. Nonetheless, there is potential to enhance the model's performance, particularly in reducing false positive predictions.</a:t>
            </a:r>
            <a:endParaRPr b="0" i="0" sz="2400" u="none" cap="none" strike="noStrike">
              <a:solidFill>
                <a:srgbClr val="292929"/>
              </a:solidFill>
              <a:latin typeface="Calibri"/>
              <a:ea typeface="Calibri"/>
              <a:cs typeface="Calibri"/>
              <a:sym typeface="Calibri"/>
            </a:endParaRPr>
          </a:p>
          <a:p>
            <a:pPr indent="-203834" lvl="0" marL="241300" marR="0" rtl="0" algn="l">
              <a:lnSpc>
                <a:spcPct val="90000"/>
              </a:lnSpc>
              <a:spcBef>
                <a:spcPts val="1500"/>
              </a:spcBef>
              <a:spcAft>
                <a:spcPts val="0"/>
              </a:spcAft>
              <a:buClr>
                <a:srgbClr val="292929"/>
              </a:buClr>
              <a:buSzPct val="100000"/>
              <a:buFont typeface="Arial"/>
              <a:buChar char="•"/>
            </a:pPr>
            <a:r>
              <a:rPr lang="en-US" sz="2300">
                <a:solidFill>
                  <a:srgbClr val="292929"/>
                </a:solidFill>
                <a:latin typeface="Arial"/>
                <a:ea typeface="Arial"/>
                <a:cs typeface="Arial"/>
                <a:sym typeface="Arial"/>
              </a:rPr>
              <a:t>The find of will help SpaceX in strategizing launches for successful outcomes. Additional research is needed to improve the findings of this project.</a:t>
            </a:r>
            <a:endParaRPr sz="1500"/>
          </a:p>
          <a:p>
            <a:pPr indent="-101600" lvl="0" marL="241300" marR="0" rtl="0" algn="l">
              <a:lnSpc>
                <a:spcPct val="100000"/>
              </a:lnSpc>
              <a:spcBef>
                <a:spcPts val="1500"/>
              </a:spcBef>
              <a:spcAft>
                <a:spcPts val="0"/>
              </a:spcAft>
              <a:buClr>
                <a:schemeClr val="dk1"/>
              </a:buClr>
              <a:buSzPct val="100000"/>
              <a:buFont typeface="Arial"/>
              <a:buNone/>
            </a:pPr>
            <a:r>
              <a:t/>
            </a:r>
            <a:endParaRPr sz="2300">
              <a:solidFill>
                <a:srgbClr val="292929"/>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ct val="100000"/>
              <a:buFont typeface="Arial"/>
              <a:buNone/>
            </a:pPr>
            <a:r>
              <a:t/>
            </a:r>
            <a:endParaRPr sz="2300">
              <a:solidFill>
                <a:srgbClr val="292929"/>
              </a:solidFill>
              <a:latin typeface="Arial"/>
              <a:ea typeface="Arial"/>
              <a:cs typeface="Arial"/>
              <a:sym typeface="Arial"/>
            </a:endParaRPr>
          </a:p>
          <a:p>
            <a:pPr indent="-101600" lvl="0" marL="241300" marR="0" rtl="0" algn="l">
              <a:lnSpc>
                <a:spcPct val="100000"/>
              </a:lnSpc>
              <a:spcBef>
                <a:spcPts val="1500"/>
              </a:spcBef>
              <a:spcAft>
                <a:spcPts val="0"/>
              </a:spcAft>
              <a:buClr>
                <a:schemeClr val="dk1"/>
              </a:buClr>
              <a:buSzPct val="100000"/>
              <a:buFont typeface="Arial"/>
              <a:buNone/>
            </a:pPr>
            <a:r>
              <a:t/>
            </a:r>
            <a:endParaRPr sz="2300">
              <a:solidFill>
                <a:srgbClr val="292929"/>
              </a:solidFill>
              <a:latin typeface="Arial"/>
              <a:ea typeface="Arial"/>
              <a:cs typeface="Arial"/>
              <a:sym typeface="Arial"/>
            </a:endParaRPr>
          </a:p>
        </p:txBody>
      </p:sp>
      <p:sp>
        <p:nvSpPr>
          <p:cNvPr id="500" name="Google Shape;500;p60"/>
          <p:cNvSpPr txBox="1"/>
          <p:nvPr/>
        </p:nvSpPr>
        <p:spPr>
          <a:xfrm>
            <a:off x="770011" y="538650"/>
            <a:ext cx="10515600" cy="5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Conclusions</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61"/>
          <p:cNvSpPr txBox="1"/>
          <p:nvPr>
            <p:ph idx="12" type="sldNum"/>
          </p:nvPr>
        </p:nvSpPr>
        <p:spPr>
          <a:xfrm>
            <a:off x="11619696" y="8034097"/>
            <a:ext cx="3657600" cy="535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7" name="Google Shape;507;p61"/>
          <p:cNvSpPr txBox="1"/>
          <p:nvPr>
            <p:ph idx="1" type="body"/>
          </p:nvPr>
        </p:nvSpPr>
        <p:spPr>
          <a:xfrm>
            <a:off x="770011" y="1859522"/>
            <a:ext cx="10515600" cy="4351200"/>
          </a:xfrm>
          <a:prstGeom prst="rect">
            <a:avLst/>
          </a:prstGeom>
          <a:noFill/>
          <a:ln>
            <a:noFill/>
          </a:ln>
        </p:spPr>
        <p:txBody>
          <a:bodyPr anchorCtr="0" anchor="t" bIns="45700" lIns="91425" spcFirstLastPara="1" rIns="91425" wrap="square" tIns="45700">
            <a:normAutofit/>
          </a:bodyPr>
          <a:lstStyle/>
          <a:p>
            <a:pPr indent="-247650" lvl="0" marL="241300" marR="0" rtl="0" algn="l">
              <a:lnSpc>
                <a:spcPct val="100000"/>
              </a:lnSpc>
              <a:spcBef>
                <a:spcPts val="0"/>
              </a:spcBef>
              <a:spcAft>
                <a:spcPts val="0"/>
              </a:spcAft>
              <a:buClr>
                <a:srgbClr val="292929"/>
              </a:buClr>
              <a:buSzPts val="2300"/>
              <a:buFont typeface="Arial"/>
              <a:buChar char="•"/>
            </a:pPr>
            <a:r>
              <a:rPr lang="en-US" sz="2300">
                <a:solidFill>
                  <a:srgbClr val="292929"/>
                </a:solidFill>
                <a:latin typeface="Arial"/>
                <a:ea typeface="Arial"/>
                <a:cs typeface="Arial"/>
                <a:sym typeface="Arial"/>
              </a:rPr>
              <a:t>The code, notebooks and data for the project can be download on GitHub at </a:t>
            </a:r>
            <a:r>
              <a:rPr lang="en-US" sz="2300" u="sng">
                <a:solidFill>
                  <a:schemeClr val="hlink"/>
                </a:solidFill>
                <a:latin typeface="Calibri"/>
                <a:ea typeface="Calibri"/>
                <a:cs typeface="Calibri"/>
                <a:sym typeface="Calibri"/>
                <a:hlinkClick r:id="rId4"/>
              </a:rPr>
              <a:t>https://github.com/randgua/ibm-data-science-professional-certificate</a:t>
            </a:r>
            <a:endParaRPr sz="2300">
              <a:solidFill>
                <a:srgbClr val="292929"/>
              </a:solidFill>
              <a:latin typeface="Calibri"/>
              <a:ea typeface="Calibri"/>
              <a:cs typeface="Calibri"/>
              <a:sym typeface="Calibri"/>
            </a:endParaRPr>
          </a:p>
        </p:txBody>
      </p:sp>
      <p:sp>
        <p:nvSpPr>
          <p:cNvPr id="508" name="Google Shape;508;p61"/>
          <p:cNvSpPr txBox="1"/>
          <p:nvPr/>
        </p:nvSpPr>
        <p:spPr>
          <a:xfrm>
            <a:off x="770011" y="538650"/>
            <a:ext cx="10515600" cy="549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Appendix</a:t>
            </a:r>
            <a:endParaRPr sz="37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190500" lvl="1" marL="685800" marR="0" rtl="0" algn="l">
              <a:lnSpc>
                <a:spcPct val="120000"/>
              </a:lnSpc>
              <a:spcBef>
                <a:spcPts val="1400"/>
              </a:spcBef>
              <a:spcAft>
                <a:spcPts val="0"/>
              </a:spcAft>
              <a:buClr>
                <a:srgbClr val="757070"/>
              </a:buClr>
              <a:buSzPct val="100000"/>
              <a:buFont typeface="Arial"/>
              <a:buChar char="•"/>
            </a:pPr>
            <a:r>
              <a:rPr lang="en-US" sz="5200">
                <a:solidFill>
                  <a:srgbClr val="757070"/>
                </a:solidFill>
              </a:rPr>
              <a:t>The data was collected using </a:t>
            </a:r>
            <a:r>
              <a:rPr lang="en-US" sz="5200" u="sng">
                <a:solidFill>
                  <a:schemeClr val="hlink"/>
                </a:solidFill>
                <a:hlinkClick r:id="rId4"/>
              </a:rPr>
              <a:t>SpaceX rest API</a:t>
            </a:r>
            <a:r>
              <a:rPr lang="en-US" sz="5200">
                <a:solidFill>
                  <a:srgbClr val="757070"/>
                </a:solidFill>
              </a:rPr>
              <a:t> in addition of using data web scraping on </a:t>
            </a:r>
            <a:r>
              <a:rPr lang="en-US" sz="5200" u="sng">
                <a:solidFill>
                  <a:schemeClr val="hlink"/>
                </a:solidFill>
                <a:hlinkClick r:id="rId5"/>
              </a:rPr>
              <a:t>Wikipedia</a:t>
            </a:r>
            <a:r>
              <a:rPr lang="en-US" sz="5200">
                <a:solidFill>
                  <a:srgbClr val="757070"/>
                </a:solidFill>
              </a:rPr>
              <a:t> webpages</a:t>
            </a:r>
            <a:endParaRPr sz="100"/>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190500" lvl="1" marL="685800" marR="0" rtl="0" algn="l">
              <a:lnSpc>
                <a:spcPct val="120000"/>
              </a:lnSpc>
              <a:spcBef>
                <a:spcPts val="1400"/>
              </a:spcBef>
              <a:spcAft>
                <a:spcPts val="0"/>
              </a:spcAft>
              <a:buClr>
                <a:srgbClr val="757070"/>
              </a:buClr>
              <a:buSzPct val="100000"/>
              <a:buFont typeface="Arial"/>
              <a:buChar char="•"/>
            </a:pPr>
            <a:r>
              <a:rPr lang="en-US" sz="5200">
                <a:solidFill>
                  <a:srgbClr val="757070"/>
                </a:solidFill>
              </a:rPr>
              <a:t>The data was preprocessed using Panadas and NumPy, some of main technique are used: OneHot encoding, </a:t>
            </a:r>
            <a:endParaRPr sz="5200">
              <a:solidFill>
                <a:srgbClr val="757070"/>
              </a:solidFill>
            </a:endParaRPr>
          </a:p>
          <a:p>
            <a:pPr indent="-190500" lvl="1" marL="685800" marR="0" rtl="0" algn="l">
              <a:lnSpc>
                <a:spcPct val="120000"/>
              </a:lnSpc>
              <a:spcBef>
                <a:spcPts val="1400"/>
              </a:spcBef>
              <a:spcAft>
                <a:spcPts val="0"/>
              </a:spcAft>
              <a:buClr>
                <a:srgbClr val="757070"/>
              </a:buClr>
              <a:buSzPct val="100000"/>
              <a:buFont typeface="Arial"/>
              <a:buChar char="•"/>
            </a:pPr>
            <a:r>
              <a:rPr lang="en-US" sz="5200">
                <a:solidFill>
                  <a:srgbClr val="757070"/>
                </a:solidFill>
              </a:rPr>
              <a:t>unnecessary columns removal, data normalization and standardization.</a:t>
            </a:r>
            <a:endParaRPr sz="52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190500" lvl="1" marL="685800" marR="0" rtl="0" algn="l">
              <a:lnSpc>
                <a:spcPct val="120000"/>
              </a:lnSpc>
              <a:spcBef>
                <a:spcPts val="1400"/>
              </a:spcBef>
              <a:spcAft>
                <a:spcPts val="0"/>
              </a:spcAft>
              <a:buClr>
                <a:srgbClr val="757070"/>
              </a:buClr>
              <a:buSzPct val="100000"/>
              <a:buFont typeface="Arial"/>
              <a:buChar char="•"/>
            </a:pPr>
            <a:r>
              <a:rPr lang="en-US" sz="5200">
                <a:solidFill>
                  <a:srgbClr val="757070"/>
                </a:solidFill>
              </a:rPr>
              <a:t>Starting with splitting the data into train and test sets </a:t>
            </a:r>
            <a:endParaRPr sz="5200">
              <a:solidFill>
                <a:srgbClr val="757070"/>
              </a:solidFill>
            </a:endParaRPr>
          </a:p>
          <a:p>
            <a:pPr indent="-190500" lvl="1" marL="685800" marR="0" rtl="0" algn="l">
              <a:lnSpc>
                <a:spcPct val="120000"/>
              </a:lnSpc>
              <a:spcBef>
                <a:spcPts val="1400"/>
              </a:spcBef>
              <a:spcAft>
                <a:spcPts val="0"/>
              </a:spcAft>
              <a:buClr>
                <a:srgbClr val="757070"/>
              </a:buClr>
              <a:buSzPct val="100000"/>
              <a:buFont typeface="Arial"/>
              <a:buChar char="•"/>
            </a:pPr>
            <a:r>
              <a:rPr lang="en-US" sz="5200">
                <a:solidFill>
                  <a:srgbClr val="757070"/>
                </a:solidFill>
              </a:rPr>
              <a:t>Identifying the best algorithm and parameters through hyperparameters tuning using Grid Search</a:t>
            </a:r>
            <a:endParaRPr sz="5200">
              <a:solidFill>
                <a:srgbClr val="757070"/>
              </a:solidFill>
            </a:endParaRPr>
          </a:p>
          <a:p>
            <a:pPr indent="-190500" lvl="1" marL="685800" marR="0" rtl="0" algn="l">
              <a:lnSpc>
                <a:spcPct val="120000"/>
              </a:lnSpc>
              <a:spcBef>
                <a:spcPts val="1400"/>
              </a:spcBef>
              <a:spcAft>
                <a:spcPts val="0"/>
              </a:spcAft>
              <a:buClr>
                <a:srgbClr val="757070"/>
              </a:buClr>
              <a:buSzPct val="100000"/>
              <a:buFont typeface="Arial"/>
              <a:buChar char="•"/>
            </a:pPr>
            <a:r>
              <a:rPr lang="en-US" sz="5200">
                <a:solidFill>
                  <a:srgbClr val="757070"/>
                </a:solidFill>
              </a:rPr>
              <a:t>Adopting the best algorithm and parameters for the purpose of model deployment. </a:t>
            </a:r>
            <a:endParaRPr sz="2600">
              <a:solidFill>
                <a:srgbClr val="292929"/>
              </a:solidFill>
              <a:latin typeface="Arial"/>
              <a:ea typeface="Arial"/>
              <a:cs typeface="Arial"/>
              <a:sym typeface="Arial"/>
            </a:endParaRPr>
          </a:p>
        </p:txBody>
      </p:sp>
      <p:sp>
        <p:nvSpPr>
          <p:cNvPr id="122" name="Google Shape;122;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770000" y="1825625"/>
            <a:ext cx="10515600" cy="1970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SzPts val="2800"/>
              <a:buFont typeface="Arial"/>
              <a:buNone/>
            </a:pPr>
            <a:r>
              <a:rPr lang="en-US" sz="1900">
                <a:solidFill>
                  <a:srgbClr val="292929"/>
                </a:solidFill>
              </a:rPr>
              <a:t>We have collected the data from two main sources:</a:t>
            </a:r>
            <a:endParaRPr sz="1900">
              <a:solidFill>
                <a:srgbClr val="292929"/>
              </a:solidFill>
            </a:endParaRPr>
          </a:p>
          <a:p>
            <a:pPr indent="-349250" lvl="0" marL="457200" marR="0" rtl="0" algn="l">
              <a:lnSpc>
                <a:spcPct val="90000"/>
              </a:lnSpc>
              <a:spcBef>
                <a:spcPts val="1000"/>
              </a:spcBef>
              <a:spcAft>
                <a:spcPts val="0"/>
              </a:spcAft>
              <a:buClr>
                <a:srgbClr val="292929"/>
              </a:buClr>
              <a:buSzPts val="1900"/>
              <a:buChar char="●"/>
            </a:pPr>
            <a:r>
              <a:rPr lang="en-US" sz="1900" u="sng">
                <a:solidFill>
                  <a:schemeClr val="hlink"/>
                </a:solidFill>
                <a:hlinkClick r:id="rId4"/>
              </a:rPr>
              <a:t>SpaceX API</a:t>
            </a:r>
            <a:r>
              <a:rPr lang="en-US" sz="1900">
                <a:solidFill>
                  <a:srgbClr val="292929"/>
                </a:solidFill>
              </a:rPr>
              <a:t>:  Open Source REST API for launch, rocket, core, capsule, starlink, launchpad, and landing pad data. </a:t>
            </a:r>
            <a:endParaRPr sz="1900">
              <a:solidFill>
                <a:srgbClr val="292929"/>
              </a:solidFill>
            </a:endParaRPr>
          </a:p>
          <a:p>
            <a:pPr indent="-349250" lvl="0" marL="457200" marR="0" rtl="0" algn="l">
              <a:lnSpc>
                <a:spcPct val="90000"/>
              </a:lnSpc>
              <a:spcBef>
                <a:spcPts val="0"/>
              </a:spcBef>
              <a:spcAft>
                <a:spcPts val="0"/>
              </a:spcAft>
              <a:buClr>
                <a:srgbClr val="292929"/>
              </a:buClr>
              <a:buSzPts val="1900"/>
              <a:buChar char="●"/>
            </a:pPr>
            <a:r>
              <a:rPr lang="en-US" sz="1900" u="sng">
                <a:solidFill>
                  <a:schemeClr val="hlink"/>
                </a:solidFill>
                <a:hlinkClick r:id="rId5"/>
              </a:rPr>
              <a:t>Wikipedia</a:t>
            </a:r>
            <a:r>
              <a:rPr lang="en-US" sz="1900">
                <a:solidFill>
                  <a:srgbClr val="292929"/>
                </a:solidFill>
              </a:rPr>
              <a:t>: is a free online encyclopedia, created and edited by volunteers around the world and hosted by the  Wikimedia Foundation</a:t>
            </a:r>
            <a:endParaRPr sz="19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rPr lang="en-US" sz="1900">
                <a:solidFill>
                  <a:srgbClr val="292929"/>
                </a:solidFill>
              </a:rPr>
              <a:t>The Process of data collection:</a:t>
            </a:r>
            <a:endParaRPr sz="1900">
              <a:solidFill>
                <a:srgbClr val="292929"/>
              </a:solidFill>
            </a:endParaRPr>
          </a:p>
        </p:txBody>
      </p:sp>
      <p:sp>
        <p:nvSpPr>
          <p:cNvPr id="130" name="Google Shape;130;p21"/>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Data Collection</a:t>
            </a:r>
            <a:endParaRPr sz="3700">
              <a:solidFill>
                <a:srgbClr val="0B49CB"/>
              </a:solidFill>
              <a:latin typeface="IBM Plex Mono SemiBold"/>
              <a:ea typeface="IBM Plex Mono SemiBold"/>
              <a:cs typeface="IBM Plex Mono SemiBold"/>
              <a:sym typeface="IBM Plex Mono SemiBold"/>
            </a:endParaRPr>
          </a:p>
        </p:txBody>
      </p:sp>
      <p:sp>
        <p:nvSpPr>
          <p:cNvPr id="131" name="Google Shape;131;p21"/>
          <p:cNvSpPr/>
          <p:nvPr/>
        </p:nvSpPr>
        <p:spPr>
          <a:xfrm>
            <a:off x="1156200" y="4520638"/>
            <a:ext cx="18783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Jupyter Notebook on IBM Watson</a:t>
            </a:r>
            <a:endParaRPr>
              <a:solidFill>
                <a:schemeClr val="lt1"/>
              </a:solidFill>
              <a:highlight>
                <a:srgbClr val="0B49CB"/>
              </a:highlight>
            </a:endParaRPr>
          </a:p>
        </p:txBody>
      </p:sp>
      <p:sp>
        <p:nvSpPr>
          <p:cNvPr id="132" name="Google Shape;132;p21"/>
          <p:cNvSpPr/>
          <p:nvPr/>
        </p:nvSpPr>
        <p:spPr>
          <a:xfrm>
            <a:off x="4037075" y="384035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SpaceX API</a:t>
            </a:r>
            <a:endParaRPr>
              <a:solidFill>
                <a:schemeClr val="lt1"/>
              </a:solidFill>
              <a:highlight>
                <a:srgbClr val="0B49CB"/>
              </a:highlight>
            </a:endParaRPr>
          </a:p>
        </p:txBody>
      </p:sp>
      <p:sp>
        <p:nvSpPr>
          <p:cNvPr id="133" name="Google Shape;133;p21"/>
          <p:cNvSpPr/>
          <p:nvPr/>
        </p:nvSpPr>
        <p:spPr>
          <a:xfrm>
            <a:off x="4037075" y="5200925"/>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Wikipedia Web Scraping</a:t>
            </a:r>
            <a:endParaRPr>
              <a:solidFill>
                <a:schemeClr val="lt1"/>
              </a:solidFill>
              <a:highlight>
                <a:srgbClr val="0B49CB"/>
              </a:highlight>
            </a:endParaRPr>
          </a:p>
        </p:txBody>
      </p:sp>
      <p:sp>
        <p:nvSpPr>
          <p:cNvPr id="134" name="Google Shape;134;p21"/>
          <p:cNvSpPr/>
          <p:nvPr/>
        </p:nvSpPr>
        <p:spPr>
          <a:xfrm>
            <a:off x="6348650" y="384035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JSON Format</a:t>
            </a:r>
            <a:endParaRPr>
              <a:solidFill>
                <a:schemeClr val="lt1"/>
              </a:solidFill>
              <a:highlight>
                <a:srgbClr val="0B49CB"/>
              </a:highlight>
            </a:endParaRPr>
          </a:p>
        </p:txBody>
      </p:sp>
      <p:sp>
        <p:nvSpPr>
          <p:cNvPr id="135" name="Google Shape;135;p21"/>
          <p:cNvSpPr/>
          <p:nvPr/>
        </p:nvSpPr>
        <p:spPr>
          <a:xfrm>
            <a:off x="6348650" y="5200925"/>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TXT Format</a:t>
            </a:r>
            <a:endParaRPr>
              <a:solidFill>
                <a:schemeClr val="lt1"/>
              </a:solidFill>
              <a:highlight>
                <a:srgbClr val="0B49CB"/>
              </a:highlight>
            </a:endParaRPr>
          </a:p>
        </p:txBody>
      </p:sp>
      <p:sp>
        <p:nvSpPr>
          <p:cNvPr id="136" name="Google Shape;136;p21"/>
          <p:cNvSpPr/>
          <p:nvPr/>
        </p:nvSpPr>
        <p:spPr>
          <a:xfrm>
            <a:off x="8885150" y="4097038"/>
            <a:ext cx="1617600" cy="1617600"/>
          </a:xfrm>
          <a:prstGeom prst="ellipse">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Pandas Data Frame</a:t>
            </a:r>
            <a:endParaRPr>
              <a:solidFill>
                <a:schemeClr val="lt1"/>
              </a:solidFill>
              <a:highlight>
                <a:srgbClr val="0B49CB"/>
              </a:highlight>
            </a:endParaRPr>
          </a:p>
        </p:txBody>
      </p:sp>
      <p:cxnSp>
        <p:nvCxnSpPr>
          <p:cNvPr id="137" name="Google Shape;137;p21"/>
          <p:cNvCxnSpPr>
            <a:endCxn id="132" idx="1"/>
          </p:cNvCxnSpPr>
          <p:nvPr/>
        </p:nvCxnSpPr>
        <p:spPr>
          <a:xfrm flipH="1" rot="10800000">
            <a:off x="3017975" y="4225550"/>
            <a:ext cx="1019100" cy="686700"/>
          </a:xfrm>
          <a:prstGeom prst="straightConnector1">
            <a:avLst/>
          </a:prstGeom>
          <a:noFill/>
          <a:ln cap="flat" cmpd="sng" w="19050">
            <a:solidFill>
              <a:srgbClr val="292929"/>
            </a:solidFill>
            <a:prstDash val="solid"/>
            <a:round/>
            <a:headEnd len="med" w="med" type="none"/>
            <a:tailEnd len="med" w="med" type="triangle"/>
          </a:ln>
        </p:spPr>
      </p:cxnSp>
      <p:cxnSp>
        <p:nvCxnSpPr>
          <p:cNvPr id="138" name="Google Shape;138;p21"/>
          <p:cNvCxnSpPr>
            <a:stCxn id="131" idx="3"/>
            <a:endCxn id="133" idx="1"/>
          </p:cNvCxnSpPr>
          <p:nvPr/>
        </p:nvCxnSpPr>
        <p:spPr>
          <a:xfrm>
            <a:off x="3034500" y="4905838"/>
            <a:ext cx="1002600" cy="680400"/>
          </a:xfrm>
          <a:prstGeom prst="straightConnector1">
            <a:avLst/>
          </a:prstGeom>
          <a:noFill/>
          <a:ln cap="flat" cmpd="sng" w="19050">
            <a:solidFill>
              <a:srgbClr val="292929"/>
            </a:solidFill>
            <a:prstDash val="solid"/>
            <a:round/>
            <a:headEnd len="med" w="med" type="none"/>
            <a:tailEnd len="med" w="med" type="triangle"/>
          </a:ln>
        </p:spPr>
      </p:cxnSp>
      <p:cxnSp>
        <p:nvCxnSpPr>
          <p:cNvPr id="139" name="Google Shape;139;p21"/>
          <p:cNvCxnSpPr>
            <a:stCxn id="132" idx="3"/>
            <a:endCxn id="134" idx="1"/>
          </p:cNvCxnSpPr>
          <p:nvPr/>
        </p:nvCxnSpPr>
        <p:spPr>
          <a:xfrm>
            <a:off x="5473775" y="4225550"/>
            <a:ext cx="874800" cy="0"/>
          </a:xfrm>
          <a:prstGeom prst="straightConnector1">
            <a:avLst/>
          </a:prstGeom>
          <a:noFill/>
          <a:ln cap="flat" cmpd="sng" w="19050">
            <a:solidFill>
              <a:srgbClr val="292929"/>
            </a:solidFill>
            <a:prstDash val="solid"/>
            <a:round/>
            <a:headEnd len="med" w="med" type="none"/>
            <a:tailEnd len="med" w="med" type="triangle"/>
          </a:ln>
        </p:spPr>
      </p:cxnSp>
      <p:cxnSp>
        <p:nvCxnSpPr>
          <p:cNvPr id="140" name="Google Shape;140;p21"/>
          <p:cNvCxnSpPr>
            <a:stCxn id="133" idx="3"/>
            <a:endCxn id="135" idx="1"/>
          </p:cNvCxnSpPr>
          <p:nvPr/>
        </p:nvCxnSpPr>
        <p:spPr>
          <a:xfrm>
            <a:off x="5473775" y="5586125"/>
            <a:ext cx="874800" cy="0"/>
          </a:xfrm>
          <a:prstGeom prst="straightConnector1">
            <a:avLst/>
          </a:prstGeom>
          <a:noFill/>
          <a:ln cap="flat" cmpd="sng" w="19050">
            <a:solidFill>
              <a:srgbClr val="292929"/>
            </a:solidFill>
            <a:prstDash val="solid"/>
            <a:round/>
            <a:headEnd len="med" w="med" type="none"/>
            <a:tailEnd len="med" w="med" type="triangle"/>
          </a:ln>
        </p:spPr>
      </p:cxnSp>
      <p:cxnSp>
        <p:nvCxnSpPr>
          <p:cNvPr id="141" name="Google Shape;141;p21"/>
          <p:cNvCxnSpPr>
            <a:endCxn id="136" idx="2"/>
          </p:cNvCxnSpPr>
          <p:nvPr/>
        </p:nvCxnSpPr>
        <p:spPr>
          <a:xfrm>
            <a:off x="7761350" y="4221838"/>
            <a:ext cx="1123800" cy="684000"/>
          </a:xfrm>
          <a:prstGeom prst="straightConnector1">
            <a:avLst/>
          </a:prstGeom>
          <a:noFill/>
          <a:ln cap="flat" cmpd="sng" w="19050">
            <a:solidFill>
              <a:srgbClr val="292929"/>
            </a:solidFill>
            <a:prstDash val="solid"/>
            <a:round/>
            <a:headEnd len="med" w="med" type="none"/>
            <a:tailEnd len="med" w="med" type="triangle"/>
          </a:ln>
        </p:spPr>
      </p:cxnSp>
      <p:cxnSp>
        <p:nvCxnSpPr>
          <p:cNvPr id="142" name="Google Shape;142;p21"/>
          <p:cNvCxnSpPr>
            <a:endCxn id="136" idx="2"/>
          </p:cNvCxnSpPr>
          <p:nvPr/>
        </p:nvCxnSpPr>
        <p:spPr>
          <a:xfrm flipH="1" rot="10800000">
            <a:off x="7785650" y="4905838"/>
            <a:ext cx="1099500" cy="712500"/>
          </a:xfrm>
          <a:prstGeom prst="straightConnector1">
            <a:avLst/>
          </a:prstGeom>
          <a:noFill/>
          <a:ln cap="flat" cmpd="sng" w="19050">
            <a:solidFill>
              <a:srgbClr val="292929"/>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 name="Google Shape;148;p22"/>
          <p:cNvSpPr txBox="1"/>
          <p:nvPr>
            <p:ph idx="1" type="body"/>
          </p:nvPr>
        </p:nvSpPr>
        <p:spPr>
          <a:xfrm>
            <a:off x="820775" y="1800225"/>
            <a:ext cx="10464900" cy="2628900"/>
          </a:xfrm>
          <a:prstGeom prst="rect">
            <a:avLst/>
          </a:prstGeom>
          <a:noFill/>
          <a:ln>
            <a:noFill/>
          </a:ln>
        </p:spPr>
        <p:txBody>
          <a:bodyPr anchorCtr="0" anchor="t" bIns="45700" lIns="91425" spcFirstLastPara="1" rIns="91425" wrap="square" tIns="45700">
            <a:normAutofit lnSpcReduction="10000"/>
          </a:bodyPr>
          <a:lstStyle/>
          <a:p>
            <a:pPr indent="-222250" lvl="0" marL="228600" marR="0" rtl="0" algn="l">
              <a:lnSpc>
                <a:spcPct val="100000"/>
              </a:lnSpc>
              <a:spcBef>
                <a:spcPts val="0"/>
              </a:spcBef>
              <a:spcAft>
                <a:spcPts val="0"/>
              </a:spcAft>
              <a:buClr>
                <a:srgbClr val="292929"/>
              </a:buClr>
              <a:buSzPts val="2100"/>
              <a:buFont typeface="Arial"/>
              <a:buChar char="•"/>
            </a:pPr>
            <a:r>
              <a:rPr lang="en-US" sz="2100">
                <a:solidFill>
                  <a:srgbClr val="292929"/>
                </a:solidFill>
              </a:rPr>
              <a:t>We started the data collection from SpcaeX API by importing the required libraries such as pandas, NumPy and Request, then we established a URL GET request, this request is raised as JSON file to be finally converted to a data frame through choosing the required information like the geospatial info, rocket type, orbit, flight number and more</a:t>
            </a:r>
            <a:endParaRPr sz="2100"/>
          </a:p>
          <a:p>
            <a:pPr indent="-361950" lvl="0" marL="457200" rtl="0" algn="l">
              <a:spcBef>
                <a:spcPts val="1400"/>
              </a:spcBef>
              <a:spcAft>
                <a:spcPts val="0"/>
              </a:spcAft>
              <a:buClr>
                <a:srgbClr val="292929"/>
              </a:buClr>
              <a:buSzPts val="2100"/>
              <a:buChar char="•"/>
            </a:pPr>
            <a:r>
              <a:rPr lang="en-US" sz="2100">
                <a:solidFill>
                  <a:srgbClr val="292929"/>
                </a:solidFill>
              </a:rPr>
              <a:t>GitHub URL of the completed SpaceX API calls notebook  </a:t>
            </a:r>
            <a:r>
              <a:rPr lang="en-US" sz="2100" u="sng">
                <a:solidFill>
                  <a:schemeClr val="hlink"/>
                </a:solidFill>
                <a:hlinkClick r:id="rId4"/>
              </a:rPr>
              <a:t>Link</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49" name="Google Shape;149;p2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Data Collection – SpaceX API</a:t>
            </a:r>
            <a:endParaRPr sz="3700"/>
          </a:p>
        </p:txBody>
      </p:sp>
      <p:sp>
        <p:nvSpPr>
          <p:cNvPr id="150" name="Google Shape;150;p22"/>
          <p:cNvSpPr/>
          <p:nvPr/>
        </p:nvSpPr>
        <p:spPr>
          <a:xfrm>
            <a:off x="1641425" y="491210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Jupyter Notebook on IBM Watson</a:t>
            </a:r>
            <a:endParaRPr>
              <a:solidFill>
                <a:schemeClr val="lt1"/>
              </a:solidFill>
              <a:highlight>
                <a:srgbClr val="0B49CB"/>
              </a:highlight>
            </a:endParaRPr>
          </a:p>
        </p:txBody>
      </p:sp>
      <p:sp>
        <p:nvSpPr>
          <p:cNvPr id="151" name="Google Shape;151;p22"/>
          <p:cNvSpPr/>
          <p:nvPr/>
        </p:nvSpPr>
        <p:spPr>
          <a:xfrm>
            <a:off x="3573073" y="491210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SpaceX API</a:t>
            </a:r>
            <a:endParaRPr>
              <a:solidFill>
                <a:schemeClr val="lt1"/>
              </a:solidFill>
              <a:highlight>
                <a:srgbClr val="0B49CB"/>
              </a:highlight>
            </a:endParaRPr>
          </a:p>
        </p:txBody>
      </p:sp>
      <p:sp>
        <p:nvSpPr>
          <p:cNvPr id="152" name="Google Shape;152;p22"/>
          <p:cNvSpPr/>
          <p:nvPr/>
        </p:nvSpPr>
        <p:spPr>
          <a:xfrm>
            <a:off x="7436369" y="491210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JSON Response</a:t>
            </a:r>
            <a:endParaRPr>
              <a:solidFill>
                <a:schemeClr val="lt1"/>
              </a:solidFill>
              <a:highlight>
                <a:srgbClr val="0B49CB"/>
              </a:highlight>
            </a:endParaRPr>
          </a:p>
        </p:txBody>
      </p:sp>
      <p:sp>
        <p:nvSpPr>
          <p:cNvPr id="153" name="Google Shape;153;p22"/>
          <p:cNvSpPr/>
          <p:nvPr/>
        </p:nvSpPr>
        <p:spPr>
          <a:xfrm>
            <a:off x="5504721" y="491210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GET Request</a:t>
            </a:r>
            <a:endParaRPr>
              <a:solidFill>
                <a:schemeClr val="lt1"/>
              </a:solidFill>
              <a:highlight>
                <a:srgbClr val="0B49CB"/>
              </a:highlight>
            </a:endParaRPr>
          </a:p>
        </p:txBody>
      </p:sp>
      <p:cxnSp>
        <p:nvCxnSpPr>
          <p:cNvPr id="154" name="Google Shape;154;p22"/>
          <p:cNvCxnSpPr>
            <a:stCxn id="150" idx="3"/>
            <a:endCxn id="151" idx="1"/>
          </p:cNvCxnSpPr>
          <p:nvPr/>
        </p:nvCxnSpPr>
        <p:spPr>
          <a:xfrm>
            <a:off x="3078125" y="5297300"/>
            <a:ext cx="495000" cy="0"/>
          </a:xfrm>
          <a:prstGeom prst="straightConnector1">
            <a:avLst/>
          </a:prstGeom>
          <a:noFill/>
          <a:ln cap="flat" cmpd="sng" w="19050">
            <a:solidFill>
              <a:srgbClr val="292929"/>
            </a:solidFill>
            <a:prstDash val="solid"/>
            <a:round/>
            <a:headEnd len="med" w="med" type="none"/>
            <a:tailEnd len="med" w="med" type="triangle"/>
          </a:ln>
        </p:spPr>
      </p:cxnSp>
      <p:cxnSp>
        <p:nvCxnSpPr>
          <p:cNvPr id="155" name="Google Shape;155;p22"/>
          <p:cNvCxnSpPr>
            <a:stCxn id="151" idx="3"/>
            <a:endCxn id="153" idx="1"/>
          </p:cNvCxnSpPr>
          <p:nvPr/>
        </p:nvCxnSpPr>
        <p:spPr>
          <a:xfrm>
            <a:off x="5009773" y="5297300"/>
            <a:ext cx="495000" cy="0"/>
          </a:xfrm>
          <a:prstGeom prst="straightConnector1">
            <a:avLst/>
          </a:prstGeom>
          <a:noFill/>
          <a:ln cap="flat" cmpd="sng" w="19050">
            <a:solidFill>
              <a:srgbClr val="292929"/>
            </a:solidFill>
            <a:prstDash val="solid"/>
            <a:round/>
            <a:headEnd len="med" w="med" type="none"/>
            <a:tailEnd len="med" w="med" type="triangle"/>
          </a:ln>
        </p:spPr>
      </p:cxnSp>
      <p:cxnSp>
        <p:nvCxnSpPr>
          <p:cNvPr id="156" name="Google Shape;156;p22"/>
          <p:cNvCxnSpPr>
            <a:stCxn id="153" idx="3"/>
            <a:endCxn id="152" idx="1"/>
          </p:cNvCxnSpPr>
          <p:nvPr/>
        </p:nvCxnSpPr>
        <p:spPr>
          <a:xfrm>
            <a:off x="6941421" y="5297300"/>
            <a:ext cx="495000" cy="0"/>
          </a:xfrm>
          <a:prstGeom prst="straightConnector1">
            <a:avLst/>
          </a:prstGeom>
          <a:noFill/>
          <a:ln cap="flat" cmpd="sng" w="19050">
            <a:solidFill>
              <a:srgbClr val="292929"/>
            </a:solidFill>
            <a:prstDash val="solid"/>
            <a:round/>
            <a:headEnd len="med" w="med" type="none"/>
            <a:tailEnd len="med" w="med" type="triangle"/>
          </a:ln>
        </p:spPr>
      </p:cxnSp>
      <p:sp>
        <p:nvSpPr>
          <p:cNvPr id="157" name="Google Shape;157;p22"/>
          <p:cNvSpPr txBox="1"/>
          <p:nvPr/>
        </p:nvSpPr>
        <p:spPr>
          <a:xfrm>
            <a:off x="3716200" y="4282100"/>
            <a:ext cx="496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Data Collection Process from SpaceX API</a:t>
            </a:r>
            <a:endParaRPr b="1" sz="1600"/>
          </a:p>
        </p:txBody>
      </p:sp>
      <p:sp>
        <p:nvSpPr>
          <p:cNvPr id="158" name="Google Shape;158;p22"/>
          <p:cNvSpPr/>
          <p:nvPr/>
        </p:nvSpPr>
        <p:spPr>
          <a:xfrm>
            <a:off x="9368017" y="491210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Data Frame</a:t>
            </a:r>
            <a:endParaRPr>
              <a:solidFill>
                <a:schemeClr val="lt1"/>
              </a:solidFill>
              <a:highlight>
                <a:srgbClr val="0B49CB"/>
              </a:highlight>
            </a:endParaRPr>
          </a:p>
        </p:txBody>
      </p:sp>
      <p:cxnSp>
        <p:nvCxnSpPr>
          <p:cNvPr id="159" name="Google Shape;159;p22"/>
          <p:cNvCxnSpPr>
            <a:stCxn id="152" idx="3"/>
            <a:endCxn id="158" idx="1"/>
          </p:cNvCxnSpPr>
          <p:nvPr/>
        </p:nvCxnSpPr>
        <p:spPr>
          <a:xfrm>
            <a:off x="8873069" y="5297300"/>
            <a:ext cx="495000" cy="0"/>
          </a:xfrm>
          <a:prstGeom prst="straightConnector1">
            <a:avLst/>
          </a:prstGeom>
          <a:noFill/>
          <a:ln cap="flat" cmpd="sng" w="19050">
            <a:solidFill>
              <a:srgbClr val="292929"/>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 name="Google Shape;165;p23"/>
          <p:cNvSpPr txBox="1"/>
          <p:nvPr>
            <p:ph idx="1" type="body"/>
          </p:nvPr>
        </p:nvSpPr>
        <p:spPr>
          <a:xfrm>
            <a:off x="922375" y="1792300"/>
            <a:ext cx="10434900" cy="1956000"/>
          </a:xfrm>
          <a:prstGeom prst="rect">
            <a:avLst/>
          </a:prstGeom>
          <a:noFill/>
          <a:ln>
            <a:noFill/>
          </a:ln>
        </p:spPr>
        <p:txBody>
          <a:bodyPr anchorCtr="0" anchor="t" bIns="45700" lIns="91425" spcFirstLastPara="1" rIns="91425" wrap="square" tIns="45700">
            <a:noAutofit/>
          </a:bodyPr>
          <a:lstStyle/>
          <a:p>
            <a:pPr indent="-184150" lvl="0" marL="228600" marR="0" rtl="0" algn="l">
              <a:lnSpc>
                <a:spcPct val="100000"/>
              </a:lnSpc>
              <a:spcBef>
                <a:spcPts val="1400"/>
              </a:spcBef>
              <a:spcAft>
                <a:spcPts val="0"/>
              </a:spcAft>
              <a:buClr>
                <a:srgbClr val="292929"/>
              </a:buClr>
              <a:buSzPts val="1500"/>
              <a:buFont typeface="Arial"/>
              <a:buChar char="•"/>
            </a:pPr>
            <a:r>
              <a:rPr lang="en-US" sz="1500">
                <a:solidFill>
                  <a:srgbClr val="292929"/>
                </a:solidFill>
              </a:rPr>
              <a:t>As we have done before we start by importing the required Python libraries beautiful soup and request to perform our task, and this time, we have used a webpage on Wikipedia called “Space X Falcon 9 First Stage Landing Prediction” as a data source, then we initialized an HTTP Get Request and the response was as a text format, then we used the beautiful soup library to extract the tables and columns effectively from the text response to be converted later to a pandas' data frame. </a:t>
            </a:r>
            <a:endParaRPr sz="1500">
              <a:solidFill>
                <a:srgbClr val="292929"/>
              </a:solidFill>
            </a:endParaRPr>
          </a:p>
          <a:p>
            <a:pPr indent="-184150" lvl="0" marL="228600" marR="0" rtl="0" algn="l">
              <a:lnSpc>
                <a:spcPct val="100000"/>
              </a:lnSpc>
              <a:spcBef>
                <a:spcPts val="1400"/>
              </a:spcBef>
              <a:spcAft>
                <a:spcPts val="0"/>
              </a:spcAft>
              <a:buClr>
                <a:srgbClr val="292929"/>
              </a:buClr>
              <a:buSzPts val="1500"/>
              <a:buFont typeface="Arial"/>
              <a:buChar char="•"/>
            </a:pPr>
            <a:r>
              <a:rPr lang="en-US" sz="1500">
                <a:solidFill>
                  <a:srgbClr val="292929"/>
                </a:solidFill>
              </a:rPr>
              <a:t>GitHub URL of the completed web scrapping  task notebook  </a:t>
            </a:r>
            <a:r>
              <a:rPr lang="en-US" sz="1500" u="sng">
                <a:solidFill>
                  <a:schemeClr val="hlink"/>
                </a:solidFill>
                <a:hlinkClick r:id="rId4"/>
              </a:rPr>
              <a:t>Link</a:t>
            </a:r>
            <a:endParaRPr sz="1500">
              <a:solidFill>
                <a:srgbClr val="292929"/>
              </a:solidFill>
            </a:endParaRPr>
          </a:p>
        </p:txBody>
      </p:sp>
      <p:sp>
        <p:nvSpPr>
          <p:cNvPr id="166" name="Google Shape;166;p2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05493"/>
              </a:buClr>
              <a:buSzPts val="4000"/>
              <a:buFont typeface="IBM Plex Mono SemiBold"/>
              <a:buNone/>
            </a:pPr>
            <a:r>
              <a:t/>
            </a:r>
            <a:endParaRPr sz="4000">
              <a:solidFill>
                <a:srgbClr val="1C7DDB"/>
              </a:solidFill>
              <a:latin typeface="Arial"/>
              <a:ea typeface="Arial"/>
              <a:cs typeface="Arial"/>
              <a:sym typeface="Arial"/>
            </a:endParaRPr>
          </a:p>
        </p:txBody>
      </p:sp>
      <p:sp>
        <p:nvSpPr>
          <p:cNvPr id="167" name="Google Shape;167;p2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rgbClr val="0B49CB"/>
              </a:buClr>
              <a:buSzPts val="4000"/>
              <a:buFont typeface="Arial"/>
              <a:buNone/>
            </a:pPr>
            <a:r>
              <a:rPr lang="en-US" sz="3700">
                <a:solidFill>
                  <a:srgbClr val="0B49CB"/>
                </a:solidFill>
                <a:latin typeface="Arial"/>
                <a:ea typeface="Arial"/>
                <a:cs typeface="Arial"/>
                <a:sym typeface="Arial"/>
              </a:rPr>
              <a:t>Data Collection </a:t>
            </a:r>
            <a:r>
              <a:rPr lang="en-US" sz="3700">
                <a:solidFill>
                  <a:srgbClr val="0B49CB"/>
                </a:solidFill>
              </a:rPr>
              <a:t>–</a:t>
            </a:r>
            <a:r>
              <a:rPr lang="en-US" sz="3700">
                <a:solidFill>
                  <a:srgbClr val="0B49CB"/>
                </a:solidFill>
                <a:latin typeface="Arial"/>
                <a:ea typeface="Arial"/>
                <a:cs typeface="Arial"/>
                <a:sym typeface="Arial"/>
              </a:rPr>
              <a:t> Scraping</a:t>
            </a:r>
            <a:endParaRPr sz="3700">
              <a:solidFill>
                <a:srgbClr val="0B49CB"/>
              </a:solidFill>
              <a:latin typeface="IBM Plex Mono SemiBold"/>
              <a:ea typeface="IBM Plex Mono SemiBold"/>
              <a:cs typeface="IBM Plex Mono SemiBold"/>
              <a:sym typeface="IBM Plex Mono SemiBold"/>
            </a:endParaRPr>
          </a:p>
        </p:txBody>
      </p:sp>
      <p:sp>
        <p:nvSpPr>
          <p:cNvPr id="168" name="Google Shape;168;p23"/>
          <p:cNvSpPr/>
          <p:nvPr/>
        </p:nvSpPr>
        <p:spPr>
          <a:xfrm>
            <a:off x="1087600" y="491210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Jupyter Notebook on IBM Watson</a:t>
            </a:r>
            <a:endParaRPr>
              <a:solidFill>
                <a:schemeClr val="lt1"/>
              </a:solidFill>
              <a:highlight>
                <a:srgbClr val="0B49CB"/>
              </a:highlight>
            </a:endParaRPr>
          </a:p>
        </p:txBody>
      </p:sp>
      <p:sp>
        <p:nvSpPr>
          <p:cNvPr id="169" name="Google Shape;169;p23"/>
          <p:cNvSpPr/>
          <p:nvPr/>
        </p:nvSpPr>
        <p:spPr>
          <a:xfrm>
            <a:off x="2858828" y="491210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Wikipedia webpage</a:t>
            </a:r>
            <a:endParaRPr>
              <a:solidFill>
                <a:schemeClr val="lt1"/>
              </a:solidFill>
              <a:highlight>
                <a:srgbClr val="0B49CB"/>
              </a:highlight>
            </a:endParaRPr>
          </a:p>
        </p:txBody>
      </p:sp>
      <p:sp>
        <p:nvSpPr>
          <p:cNvPr id="170" name="Google Shape;170;p23"/>
          <p:cNvSpPr/>
          <p:nvPr/>
        </p:nvSpPr>
        <p:spPr>
          <a:xfrm>
            <a:off x="6406385" y="491210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TEXT Response</a:t>
            </a:r>
            <a:endParaRPr>
              <a:solidFill>
                <a:schemeClr val="lt1"/>
              </a:solidFill>
              <a:highlight>
                <a:srgbClr val="0B49CB"/>
              </a:highlight>
            </a:endParaRPr>
          </a:p>
        </p:txBody>
      </p:sp>
      <p:sp>
        <p:nvSpPr>
          <p:cNvPr id="171" name="Google Shape;171;p23"/>
          <p:cNvSpPr/>
          <p:nvPr/>
        </p:nvSpPr>
        <p:spPr>
          <a:xfrm>
            <a:off x="4659457" y="491210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GET Request</a:t>
            </a:r>
            <a:endParaRPr>
              <a:solidFill>
                <a:schemeClr val="lt1"/>
              </a:solidFill>
              <a:highlight>
                <a:srgbClr val="0B49CB"/>
              </a:highlight>
            </a:endParaRPr>
          </a:p>
        </p:txBody>
      </p:sp>
      <p:cxnSp>
        <p:nvCxnSpPr>
          <p:cNvPr id="172" name="Google Shape;172;p23"/>
          <p:cNvCxnSpPr>
            <a:stCxn id="168" idx="3"/>
            <a:endCxn id="169" idx="1"/>
          </p:cNvCxnSpPr>
          <p:nvPr/>
        </p:nvCxnSpPr>
        <p:spPr>
          <a:xfrm>
            <a:off x="2524300" y="5297300"/>
            <a:ext cx="334500" cy="0"/>
          </a:xfrm>
          <a:prstGeom prst="straightConnector1">
            <a:avLst/>
          </a:prstGeom>
          <a:noFill/>
          <a:ln cap="flat" cmpd="sng" w="19050">
            <a:solidFill>
              <a:srgbClr val="292929"/>
            </a:solidFill>
            <a:prstDash val="solid"/>
            <a:round/>
            <a:headEnd len="med" w="med" type="none"/>
            <a:tailEnd len="med" w="med" type="triangle"/>
          </a:ln>
        </p:spPr>
      </p:cxnSp>
      <p:cxnSp>
        <p:nvCxnSpPr>
          <p:cNvPr id="173" name="Google Shape;173;p23"/>
          <p:cNvCxnSpPr>
            <a:stCxn id="169" idx="3"/>
            <a:endCxn id="171" idx="1"/>
          </p:cNvCxnSpPr>
          <p:nvPr/>
        </p:nvCxnSpPr>
        <p:spPr>
          <a:xfrm>
            <a:off x="4295528" y="5297300"/>
            <a:ext cx="363900" cy="0"/>
          </a:xfrm>
          <a:prstGeom prst="straightConnector1">
            <a:avLst/>
          </a:prstGeom>
          <a:noFill/>
          <a:ln cap="flat" cmpd="sng" w="19050">
            <a:solidFill>
              <a:srgbClr val="292929"/>
            </a:solidFill>
            <a:prstDash val="solid"/>
            <a:round/>
            <a:headEnd len="med" w="med" type="none"/>
            <a:tailEnd len="med" w="med" type="triangle"/>
          </a:ln>
        </p:spPr>
      </p:cxnSp>
      <p:cxnSp>
        <p:nvCxnSpPr>
          <p:cNvPr id="174" name="Google Shape;174;p23"/>
          <p:cNvCxnSpPr>
            <a:stCxn id="171" idx="3"/>
            <a:endCxn id="170" idx="1"/>
          </p:cNvCxnSpPr>
          <p:nvPr/>
        </p:nvCxnSpPr>
        <p:spPr>
          <a:xfrm>
            <a:off x="6096157" y="5297300"/>
            <a:ext cx="310200" cy="0"/>
          </a:xfrm>
          <a:prstGeom prst="straightConnector1">
            <a:avLst/>
          </a:prstGeom>
          <a:noFill/>
          <a:ln cap="flat" cmpd="sng" w="19050">
            <a:solidFill>
              <a:srgbClr val="292929"/>
            </a:solidFill>
            <a:prstDash val="solid"/>
            <a:round/>
            <a:headEnd len="med" w="med" type="none"/>
            <a:tailEnd len="med" w="med" type="triangle"/>
          </a:ln>
        </p:spPr>
      </p:cxnSp>
      <p:sp>
        <p:nvSpPr>
          <p:cNvPr id="175" name="Google Shape;175;p23"/>
          <p:cNvSpPr txBox="1"/>
          <p:nvPr/>
        </p:nvSpPr>
        <p:spPr>
          <a:xfrm>
            <a:off x="3716200" y="4282100"/>
            <a:ext cx="4964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Data Collection via Wikipedia webpage scrapping</a:t>
            </a:r>
            <a:endParaRPr b="1" sz="1600"/>
          </a:p>
        </p:txBody>
      </p:sp>
      <p:sp>
        <p:nvSpPr>
          <p:cNvPr id="176" name="Google Shape;176;p23"/>
          <p:cNvSpPr/>
          <p:nvPr/>
        </p:nvSpPr>
        <p:spPr>
          <a:xfrm>
            <a:off x="9953942" y="491210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Data Frame</a:t>
            </a:r>
            <a:endParaRPr>
              <a:solidFill>
                <a:schemeClr val="lt1"/>
              </a:solidFill>
              <a:highlight>
                <a:srgbClr val="0B49CB"/>
              </a:highlight>
            </a:endParaRPr>
          </a:p>
        </p:txBody>
      </p:sp>
      <p:cxnSp>
        <p:nvCxnSpPr>
          <p:cNvPr id="177" name="Google Shape;177;p23"/>
          <p:cNvCxnSpPr>
            <a:stCxn id="170" idx="3"/>
            <a:endCxn id="178" idx="1"/>
          </p:cNvCxnSpPr>
          <p:nvPr/>
        </p:nvCxnSpPr>
        <p:spPr>
          <a:xfrm>
            <a:off x="7843085" y="5297300"/>
            <a:ext cx="387900" cy="0"/>
          </a:xfrm>
          <a:prstGeom prst="straightConnector1">
            <a:avLst/>
          </a:prstGeom>
          <a:noFill/>
          <a:ln cap="flat" cmpd="sng" w="19050">
            <a:solidFill>
              <a:srgbClr val="292929"/>
            </a:solidFill>
            <a:prstDash val="solid"/>
            <a:round/>
            <a:headEnd len="med" w="med" type="none"/>
            <a:tailEnd len="med" w="med" type="triangle"/>
          </a:ln>
        </p:spPr>
      </p:cxnSp>
      <p:sp>
        <p:nvSpPr>
          <p:cNvPr id="178" name="Google Shape;178;p23"/>
          <p:cNvSpPr/>
          <p:nvPr/>
        </p:nvSpPr>
        <p:spPr>
          <a:xfrm>
            <a:off x="8231013" y="4912100"/>
            <a:ext cx="1436700" cy="770400"/>
          </a:xfrm>
          <a:prstGeom prst="roundRect">
            <a:avLst>
              <a:gd fmla="val 16667" name="adj"/>
            </a:avLst>
          </a:prstGeom>
          <a:solidFill>
            <a:srgbClr val="0B49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highlight>
                  <a:srgbClr val="0B49CB"/>
                </a:highlight>
              </a:rPr>
              <a:t>Beautiful Soup</a:t>
            </a:r>
            <a:endParaRPr>
              <a:solidFill>
                <a:schemeClr val="lt1"/>
              </a:solidFill>
              <a:highlight>
                <a:srgbClr val="0B49CB"/>
              </a:highlight>
            </a:endParaRPr>
          </a:p>
        </p:txBody>
      </p:sp>
      <p:cxnSp>
        <p:nvCxnSpPr>
          <p:cNvPr id="179" name="Google Shape;179;p23"/>
          <p:cNvCxnSpPr>
            <a:stCxn id="178" idx="3"/>
            <a:endCxn id="176" idx="1"/>
          </p:cNvCxnSpPr>
          <p:nvPr/>
        </p:nvCxnSpPr>
        <p:spPr>
          <a:xfrm>
            <a:off x="9667713" y="5297300"/>
            <a:ext cx="286200" cy="0"/>
          </a:xfrm>
          <a:prstGeom prst="straightConnector1">
            <a:avLst/>
          </a:prstGeom>
          <a:noFill/>
          <a:ln cap="flat" cmpd="sng" w="19050">
            <a:solidFill>
              <a:srgbClr val="292929"/>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